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handoutMasterIdLst>
    <p:handoutMasterId r:id="rId31"/>
  </p:handoutMasterIdLst>
  <p:sldIdLst>
    <p:sldId id="307" r:id="rId2"/>
    <p:sldId id="308" r:id="rId3"/>
    <p:sldId id="262" r:id="rId4"/>
    <p:sldId id="300" r:id="rId5"/>
    <p:sldId id="303" r:id="rId6"/>
    <p:sldId id="301" r:id="rId7"/>
    <p:sldId id="302" r:id="rId8"/>
    <p:sldId id="282" r:id="rId9"/>
    <p:sldId id="284" r:id="rId10"/>
    <p:sldId id="287" r:id="rId11"/>
    <p:sldId id="289" r:id="rId12"/>
    <p:sldId id="285" r:id="rId13"/>
    <p:sldId id="264" r:id="rId14"/>
    <p:sldId id="292" r:id="rId15"/>
    <p:sldId id="286" r:id="rId16"/>
    <p:sldId id="293" r:id="rId17"/>
    <p:sldId id="294" r:id="rId18"/>
    <p:sldId id="288" r:id="rId19"/>
    <p:sldId id="306" r:id="rId20"/>
    <p:sldId id="295" r:id="rId21"/>
    <p:sldId id="296" r:id="rId22"/>
    <p:sldId id="297" r:id="rId23"/>
    <p:sldId id="298" r:id="rId24"/>
    <p:sldId id="299" r:id="rId25"/>
    <p:sldId id="290" r:id="rId26"/>
    <p:sldId id="304" r:id="rId27"/>
    <p:sldId id="305" r:id="rId28"/>
    <p:sldId id="265"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F7EC"/>
    <a:srgbClr val="C9EF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93" autoAdjust="0"/>
    <p:restoredTop sz="94660"/>
  </p:normalViewPr>
  <p:slideViewPr>
    <p:cSldViewPr snapToGrid="0">
      <p:cViewPr varScale="1">
        <p:scale>
          <a:sx n="63" d="100"/>
          <a:sy n="63" d="100"/>
        </p:scale>
        <p:origin x="72" y="420"/>
      </p:cViewPr>
      <p:guideLst/>
    </p:cSldViewPr>
  </p:slideViewPr>
  <p:notesTextViewPr>
    <p:cViewPr>
      <p:scale>
        <a:sx n="1" d="1"/>
        <a:sy n="1" d="1"/>
      </p:scale>
      <p:origin x="0" y="0"/>
    </p:cViewPr>
  </p:notesTextViewPr>
  <p:sorterViewPr>
    <p:cViewPr>
      <p:scale>
        <a:sx n="100" d="100"/>
        <a:sy n="100" d="100"/>
      </p:scale>
      <p:origin x="0" y="-82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DFB4919-CB0C-4C62-9209-93CB93F143F8}" type="datetimeFigureOut">
              <a:rPr lang="en-US" smtClean="0"/>
              <a:t>6/6/2022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2086E0-AFE5-44BA-AE5F-DE6F43E9CB27}" type="slidenum">
              <a:rPr lang="en-US" smtClean="0"/>
              <a:t>‹#›</a:t>
            </a:fld>
            <a:endParaRPr lang="en-US"/>
          </a:p>
        </p:txBody>
      </p:sp>
    </p:spTree>
    <p:extLst>
      <p:ext uri="{BB962C8B-B14F-4D97-AF65-F5344CB8AC3E}">
        <p14:creationId xmlns:p14="http://schemas.microsoft.com/office/powerpoint/2010/main" val="13338342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D9C1DC-C9F6-434B-8CD5-775761A15F33}" type="datetimeFigureOut">
              <a:rPr lang="en-US" smtClean="0"/>
              <a:t>6/6/2022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23083F-338E-4F09-B5C0-494EB829E514}" type="slidenum">
              <a:rPr lang="en-US" smtClean="0"/>
              <a:t>‹#›</a:t>
            </a:fld>
            <a:endParaRPr lang="en-US"/>
          </a:p>
        </p:txBody>
      </p:sp>
    </p:spTree>
    <p:extLst>
      <p:ext uri="{BB962C8B-B14F-4D97-AF65-F5344CB8AC3E}">
        <p14:creationId xmlns:p14="http://schemas.microsoft.com/office/powerpoint/2010/main" val="108194507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CCF913-7161-4CC9-A030-FC72E8BCE06C}"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120471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3FF704F-02A8-4778-AADA-1002CCD4EF19}"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87543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B8870AD-6431-4822-8091-7BE9473FF9DD}"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1490729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B9CDBE7-CBE2-4A01-A651-0D0DFD471FCA}"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97431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7E85876-0288-401B-BBC8-98DE7340C3F9}"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333506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5E9C951-B47F-46F3-940A-A2FF57B8E89A}"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72898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B44EFEB-F015-46BD-9A59-DB898A2D4321}"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78923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4ED380E-9C12-4A0B-BE37-FC9163D485F8}"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8181663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303BA83-75C4-431C-8F0E-70D1898FED72}"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60651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E76A20D-0D89-45AF-BB3A-443B378FB4CA}"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83538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655C0AD-25AD-46FE-8692-02314235D7FD}"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53161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AC00B159-2D69-4790-B91F-AF7A0C0258DD}"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393575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hyperlink" Target="https://mjl.clarivate.com/home"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hyperlink" Target="https://ieeexplore.ieee.org/xpl/aboutUs.jsp" TargetMode="External"/><Relationship Id="rId4" Type="http://schemas.openxmlformats.org/officeDocument/2006/relationships/hyperlink" Target="https://www.ieeexplore.ieee.org/"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11.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scopus.com/" TargetMode="External"/><Relationship Id="rId3" Type="http://schemas.openxmlformats.org/officeDocument/2006/relationships/image" Target="../media/image2.png"/><Relationship Id="rId7" Type="http://schemas.openxmlformats.org/officeDocument/2006/relationships/hyperlink" Target="https://www.ieeexplore.ieee.org/"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s://www.elsevier.com/" TargetMode="External"/><Relationship Id="rId11" Type="http://schemas.openxmlformats.org/officeDocument/2006/relationships/hyperlink" Target="https://mjl.isc.ac/" TargetMode="External"/><Relationship Id="rId5" Type="http://schemas.openxmlformats.org/officeDocument/2006/relationships/hyperlink" Target="https://link.springer.com/" TargetMode="External"/><Relationship Id="rId10" Type="http://schemas.openxmlformats.org/officeDocument/2006/relationships/hyperlink" Target="https://www.sciencedirect.com/" TargetMode="External"/><Relationship Id="rId4" Type="http://schemas.openxmlformats.org/officeDocument/2006/relationships/hyperlink" Target="https://mjl.clarivate.com/home" TargetMode="External"/><Relationship Id="rId9" Type="http://schemas.openxmlformats.org/officeDocument/2006/relationships/hyperlink" Target="https://scholar.google.com/"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hyperlink" Target="https://scholar.google.com/"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13.jpe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3.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5" Type="http://schemas.microsoft.com/office/2007/relationships/hdphoto" Target="../media/hdphoto2.wdp"/><Relationship Id="rId4"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18.jpe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19.jpeg"/></Relationships>
</file>

<file path=ppt/slides/_rels/slide28.xml.rels><?xml version="1.0" encoding="UTF-8" standalone="yes"?>
<Relationships xmlns="http://schemas.openxmlformats.org/package/2006/relationships"><Relationship Id="rId8" Type="http://schemas.openxmlformats.org/officeDocument/2006/relationships/hyperlink" Target="https://www.scimagojr.com/files/SJR2.pdf" TargetMode="External"/><Relationship Id="rId3" Type="http://schemas.openxmlformats.org/officeDocument/2006/relationships/image" Target="../media/image2.png"/><Relationship Id="rId7" Type="http://schemas.openxmlformats.org/officeDocument/2006/relationships/hyperlink" Target="https://danrc.com/post/what-is-issn"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s://ieeexplore.ieee.org/Xplorehelp/overview-of-ieee-xplore/about-content#journal-citation-metrics" TargetMode="External"/><Relationship Id="rId5" Type="http://schemas.openxmlformats.org/officeDocument/2006/relationships/hyperlink" Target="https://subjectguides.library.american.edu/c.php?g=175335&amp;p=1154177" TargetMode="External"/><Relationship Id="rId4" Type="http://schemas.openxmlformats.org/officeDocument/2006/relationships/hyperlink" Target="https://www.elsevier.com/?a=53327"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png"/><Relationship Id="rId5" Type="http://schemas.microsoft.com/office/2007/relationships/hdphoto" Target="../media/hdphoto1.wdp"/><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a:ln>
                  <a:noFill/>
                </a:ln>
                <a:solidFill>
                  <a:prstClr val="white">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white">
                  <a:tint val="75000"/>
                </a:prstClr>
              </a:solidFill>
              <a:effectLst/>
              <a:uLnTx/>
              <a:uFillTx/>
              <a:latin typeface="Calibri"/>
              <a:ea typeface="+mn-ea"/>
              <a:cs typeface="+mn-cs"/>
            </a:endParaRPr>
          </a:p>
        </p:txBody>
      </p:sp>
      <p:sp>
        <p:nvSpPr>
          <p:cNvPr id="7" name="Title 6"/>
          <p:cNvSpPr>
            <a:spLocks noGrp="1"/>
          </p:cNvSpPr>
          <p:nvPr>
            <p:ph type="ctrTitle"/>
          </p:nvPr>
        </p:nvSpPr>
        <p:spPr>
          <a:xfrm>
            <a:off x="709448" y="1803571"/>
            <a:ext cx="10563834" cy="3458815"/>
          </a:xfrm>
        </p:spPr>
        <p:txBody>
          <a:bodyPr>
            <a:normAutofit fontScale="90000"/>
          </a:bodyPr>
          <a:lstStyle/>
          <a:p>
            <a:pPr rtl="1"/>
            <a:r>
              <a:rPr lang="fa-IR" dirty="0">
                <a:latin typeface="Times New Roman" pitchFamily="18" charset="0"/>
                <a:cs typeface="B Nazanin" pitchFamily="2" charset="-78"/>
              </a:rPr>
              <a:t>به نام </a:t>
            </a:r>
            <a:r>
              <a:rPr lang="fa-IR" dirty="0" smtClean="0">
                <a:latin typeface="Times New Roman" pitchFamily="18" charset="0"/>
                <a:cs typeface="B Nazanin" pitchFamily="2" charset="-78"/>
              </a:rPr>
              <a:t>خدا</a:t>
            </a:r>
            <a:br>
              <a:rPr lang="fa-IR" dirty="0" smtClean="0">
                <a:latin typeface="Times New Roman" pitchFamily="18" charset="0"/>
                <a:cs typeface="B Nazanin" pitchFamily="2" charset="-78"/>
              </a:rPr>
            </a:br>
            <a:r>
              <a:rPr lang="fa-IR" smtClean="0">
                <a:latin typeface="Times New Roman" pitchFamily="18" charset="0"/>
                <a:cs typeface="B Nazanin" pitchFamily="2" charset="-78"/>
              </a:rPr>
              <a:t/>
            </a:r>
            <a:br>
              <a:rPr lang="fa-IR" smtClean="0">
                <a:latin typeface="Times New Roman" pitchFamily="18" charset="0"/>
                <a:cs typeface="B Nazanin" pitchFamily="2" charset="-78"/>
              </a:rPr>
            </a:br>
            <a:r>
              <a:rPr lang="fa-IR" sz="3600" smtClean="0">
                <a:solidFill>
                  <a:schemeClr val="bg1"/>
                </a:solidFill>
                <a:latin typeface="Times New Roman" pitchFamily="18" charset="0"/>
                <a:cs typeface="B Nazanin" pitchFamily="2" charset="-78"/>
              </a:rPr>
              <a:t>روش ارزیابی </a:t>
            </a:r>
            <a:r>
              <a:rPr lang="fa-IR" sz="3600" dirty="0" smtClean="0">
                <a:solidFill>
                  <a:schemeClr val="bg1"/>
                </a:solidFill>
                <a:latin typeface="Times New Roman" pitchFamily="18" charset="0"/>
                <a:cs typeface="B Nazanin" pitchFamily="2" charset="-78"/>
              </a:rPr>
              <a:t>مقالات و مجلات علمی </a:t>
            </a:r>
            <a:r>
              <a:rPr lang="fa-IR" dirty="0">
                <a:latin typeface="Times New Roman" pitchFamily="18" charset="0"/>
                <a:cs typeface="B Nazanin" pitchFamily="2" charset="-78"/>
              </a:rPr>
              <a:t/>
            </a:r>
            <a:br>
              <a:rPr lang="fa-IR" dirty="0">
                <a:latin typeface="Times New Roman" pitchFamily="18" charset="0"/>
                <a:cs typeface="B Nazanin" pitchFamily="2" charset="-78"/>
              </a:rPr>
            </a:br>
            <a:r>
              <a:rPr lang="fa-IR" dirty="0" smtClean="0">
                <a:latin typeface="Times New Roman" pitchFamily="18" charset="0"/>
                <a:cs typeface="B Nazanin" pitchFamily="2" charset="-78"/>
              </a:rPr>
              <a:t/>
            </a:r>
            <a:br>
              <a:rPr lang="fa-IR" dirty="0" smtClean="0">
                <a:latin typeface="Times New Roman" pitchFamily="18" charset="0"/>
                <a:cs typeface="B Nazanin" pitchFamily="2" charset="-78"/>
              </a:rPr>
            </a:br>
            <a:r>
              <a:rPr lang="fa-IR" dirty="0">
                <a:latin typeface="Times New Roman" pitchFamily="18" charset="0"/>
                <a:cs typeface="B Nazanin" pitchFamily="2" charset="-78"/>
              </a:rPr>
              <a:t/>
            </a:r>
            <a:br>
              <a:rPr lang="fa-IR" dirty="0">
                <a:latin typeface="Times New Roman" pitchFamily="18" charset="0"/>
                <a:cs typeface="B Nazanin" pitchFamily="2" charset="-78"/>
              </a:rPr>
            </a:br>
            <a:r>
              <a:rPr lang="en-US" dirty="0">
                <a:cs typeface="B Nazanin" pitchFamily="2" charset="-78"/>
              </a:rPr>
              <a:t/>
            </a:r>
            <a:br>
              <a:rPr lang="en-US" dirty="0">
                <a:cs typeface="B Nazanin" pitchFamily="2" charset="-78"/>
              </a:rPr>
            </a:br>
            <a:r>
              <a:rPr lang="fa-IR" dirty="0">
                <a:cs typeface="B Nazanin" pitchFamily="2" charset="-78"/>
              </a:rPr>
              <a:t>استاد: </a:t>
            </a:r>
            <a:r>
              <a:rPr lang="fa-IR" dirty="0" smtClean="0">
                <a:cs typeface="B Nazanin" pitchFamily="2" charset="-78"/>
              </a:rPr>
              <a:t>عبدالله زاده</a:t>
            </a:r>
            <a:r>
              <a:rPr lang="fa-IR" dirty="0">
                <a:cs typeface="B Nazanin" pitchFamily="2" charset="-78"/>
              </a:rPr>
              <a:t/>
            </a:r>
            <a:br>
              <a:rPr lang="fa-IR" dirty="0">
                <a:cs typeface="B Nazanin" pitchFamily="2" charset="-78"/>
              </a:rPr>
            </a:br>
            <a:r>
              <a:rPr lang="fa-IR" dirty="0">
                <a:cs typeface="B Nazanin" pitchFamily="2" charset="-78"/>
              </a:rPr>
              <a:t>ارائه دهنده: ایمان زنگنه</a:t>
            </a:r>
            <a:br>
              <a:rPr lang="fa-IR" dirty="0">
                <a:cs typeface="B Nazanin" pitchFamily="2" charset="-78"/>
              </a:rPr>
            </a:br>
            <a:endParaRPr lang="en-US" dirty="0">
              <a:cs typeface="B Nazanin" pitchFamily="2" charset="-78"/>
            </a:endParaRP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740401" y="86439"/>
            <a:ext cx="1532881" cy="1338760"/>
          </a:xfrm>
          <a:prstGeom prst="rect">
            <a:avLst/>
          </a:prstGeom>
        </p:spPr>
      </p:pic>
      <p:pic>
        <p:nvPicPr>
          <p:cNvPr id="9" name="Picture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67104" y="86439"/>
            <a:ext cx="1148319" cy="1244333"/>
          </a:xfrm>
          <a:prstGeom prst="rect">
            <a:avLst/>
          </a:prstGeom>
        </p:spPr>
      </p:pic>
      <p:sp>
        <p:nvSpPr>
          <p:cNvPr id="2" name="Footer Placeholder 1"/>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89F8093-8153-443D-9515-56F6F9657373}"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2302245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تعاریف</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smtClean="0">
                <a:solidFill>
                  <a:srgbClr val="FF0000"/>
                </a:solidFill>
                <a:latin typeface="Times New Roman" pitchFamily="18" charset="0"/>
                <a:cs typeface="B Nazanin" pitchFamily="2" charset="-78"/>
              </a:rPr>
              <a:t>شاخص</a:t>
            </a:r>
            <a:r>
              <a:rPr lang="en-US" sz="2000" b="1" dirty="0" smtClean="0">
                <a:solidFill>
                  <a:srgbClr val="FF0000"/>
                </a:solidFill>
                <a:latin typeface="Times New Roman" pitchFamily="18" charset="0"/>
                <a:cs typeface="B Nazanin" pitchFamily="2" charset="-78"/>
              </a:rPr>
              <a:t> H5</a:t>
            </a:r>
            <a:r>
              <a:rPr lang="fa-IR" sz="2000" b="1" dirty="0" smtClean="0">
                <a:solidFill>
                  <a:srgbClr val="FF0000"/>
                </a:solidFill>
                <a:latin typeface="Times New Roman" pitchFamily="18" charset="0"/>
                <a:cs typeface="B Nazanin" pitchFamily="2" charset="-78"/>
              </a:rPr>
              <a:t> </a:t>
            </a:r>
            <a:r>
              <a:rPr lang="en-US" sz="2000" b="1" dirty="0" smtClean="0">
                <a:solidFill>
                  <a:srgbClr val="FF0000"/>
                </a:solidFill>
                <a:latin typeface="Times New Roman" pitchFamily="18" charset="0"/>
                <a:cs typeface="B Nazanin" pitchFamily="2" charset="-78"/>
              </a:rPr>
              <a:t>(</a:t>
            </a:r>
            <a:r>
              <a:rPr lang="en-US" sz="2000" b="1" dirty="0">
                <a:solidFill>
                  <a:srgbClr val="FF0000"/>
                </a:solidFill>
                <a:latin typeface="Times New Roman" pitchFamily="18" charset="0"/>
                <a:cs typeface="B Nazanin" pitchFamily="2" charset="-78"/>
              </a:rPr>
              <a:t>H5-index</a:t>
            </a:r>
            <a:r>
              <a:rPr lang="en-US" sz="2000" b="1" dirty="0" smtClean="0">
                <a:solidFill>
                  <a:srgbClr val="FF0000"/>
                </a:solidFill>
                <a:latin typeface="Times New Roman" pitchFamily="18" charset="0"/>
                <a:cs typeface="B Nazanin" pitchFamily="2" charset="-78"/>
              </a:rPr>
              <a:t>)</a:t>
            </a:r>
            <a:r>
              <a:rPr lang="fa-IR" sz="2000" b="1" dirty="0" smtClean="0">
                <a:solidFill>
                  <a:srgbClr val="FF0000"/>
                </a:solidFill>
                <a:latin typeface="Times New Roman" pitchFamily="18" charset="0"/>
                <a:cs typeface="B Nazanin" pitchFamily="2" charset="-78"/>
              </a:rPr>
              <a:t>: </a:t>
            </a:r>
            <a:r>
              <a:rPr lang="fa-IR" sz="2000" b="1" dirty="0">
                <a:solidFill>
                  <a:schemeClr val="tx1"/>
                </a:solidFill>
                <a:latin typeface="Times New Roman" pitchFamily="18" charset="0"/>
                <a:cs typeface="B Nazanin" pitchFamily="2" charset="-78"/>
              </a:rPr>
              <a:t>معیار اصلی سنجش نشریات در گوگل اسکالر، شاخص </a:t>
            </a:r>
            <a:r>
              <a:rPr lang="en-US" sz="2000" b="1" dirty="0" smtClean="0">
                <a:solidFill>
                  <a:schemeClr val="tx1"/>
                </a:solidFill>
                <a:latin typeface="Times New Roman" pitchFamily="18" charset="0"/>
                <a:cs typeface="B Nazanin" pitchFamily="2" charset="-78"/>
              </a:rPr>
              <a:t>H5</a:t>
            </a:r>
            <a:r>
              <a:rPr lang="fa-IR" sz="2000" b="1" dirty="0" smtClean="0">
                <a:solidFill>
                  <a:schemeClr val="tx1"/>
                </a:solidFill>
                <a:latin typeface="Times New Roman" pitchFamily="18" charset="0"/>
                <a:cs typeface="B Nazanin" pitchFamily="2" charset="-78"/>
              </a:rPr>
              <a:t> </a:t>
            </a:r>
            <a:r>
              <a:rPr lang="fa-IR" sz="2000" b="1" dirty="0">
                <a:solidFill>
                  <a:schemeClr val="tx1"/>
                </a:solidFill>
                <a:latin typeface="Times New Roman" pitchFamily="18" charset="0"/>
                <a:cs typeface="B Nazanin" pitchFamily="2" charset="-78"/>
              </a:rPr>
              <a:t>می باشد</a:t>
            </a:r>
            <a:r>
              <a:rPr lang="fa-IR" sz="2000" b="1" dirty="0" smtClean="0">
                <a:solidFill>
                  <a:schemeClr val="tx1"/>
                </a:solidFill>
                <a:latin typeface="Times New Roman" pitchFamily="18" charset="0"/>
                <a:cs typeface="B Nazanin" pitchFamily="2" charset="-78"/>
              </a:rPr>
              <a:t>.</a:t>
            </a:r>
            <a:endParaRPr lang="en-US"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این شاخص، برای سنجش جایگاه و رتبه یک نشریه استفاده می </a:t>
            </a:r>
            <a:r>
              <a:rPr lang="fa-IR" sz="2000" b="1" dirty="0" smtClean="0">
                <a:solidFill>
                  <a:schemeClr val="tx1"/>
                </a:solidFill>
                <a:latin typeface="Times New Roman" pitchFamily="18" charset="0"/>
                <a:cs typeface="B Nazanin" pitchFamily="2" charset="-78"/>
              </a:rPr>
              <a:t>شود</a:t>
            </a:r>
            <a:r>
              <a:rPr lang="fa-IR" sz="2000" b="1" dirty="0">
                <a:solidFill>
                  <a:schemeClr val="tx1"/>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و </a:t>
            </a:r>
            <a:r>
              <a:rPr lang="fa-IR" sz="2000" b="1" dirty="0">
                <a:solidFill>
                  <a:schemeClr val="tx1"/>
                </a:solidFill>
                <a:latin typeface="Times New Roman" pitchFamily="18" charset="0"/>
                <a:cs typeface="B Nazanin" pitchFamily="2" charset="-78"/>
              </a:rPr>
              <a:t>بر اساس داده های پنج سال گذشته بنیان نهاده شده است</a:t>
            </a:r>
            <a:r>
              <a:rPr lang="fa-IR" sz="2000" b="1" dirty="0" smtClean="0">
                <a:solidFill>
                  <a:schemeClr val="tx1"/>
                </a:solidFill>
                <a:latin typeface="Times New Roman" pitchFamily="18" charset="0"/>
                <a:cs typeface="B Nazanin" pitchFamily="2" charset="-78"/>
              </a:rPr>
              <a:t>.</a:t>
            </a: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ب</a:t>
            </a:r>
            <a:r>
              <a:rPr lang="fa-IR" sz="2000" b="1" dirty="0" smtClean="0">
                <a:solidFill>
                  <a:schemeClr val="tx1"/>
                </a:solidFill>
                <a:latin typeface="Times New Roman" pitchFamily="18" charset="0"/>
                <a:cs typeface="B Nazanin" pitchFamily="2" charset="-78"/>
              </a:rPr>
              <a:t>رای مثال زمانی </a:t>
            </a:r>
            <a:r>
              <a:rPr lang="fa-IR" sz="2000" b="1" dirty="0">
                <a:solidFill>
                  <a:schemeClr val="tx1"/>
                </a:solidFill>
                <a:latin typeface="Times New Roman" pitchFamily="18" charset="0"/>
                <a:cs typeface="B Nazanin" pitchFamily="2" charset="-78"/>
              </a:rPr>
              <a:t>که سال </a:t>
            </a:r>
            <a:r>
              <a:rPr lang="fa-IR" sz="2000" b="1" dirty="0" smtClean="0">
                <a:solidFill>
                  <a:schemeClr val="tx1"/>
                </a:solidFill>
                <a:latin typeface="Times New Roman" pitchFamily="18" charset="0"/>
                <a:cs typeface="B Nazanin" pitchFamily="2" charset="-78"/>
              </a:rPr>
              <a:t>2022 </a:t>
            </a:r>
            <a:r>
              <a:rPr lang="fa-IR" sz="2000" b="1" dirty="0">
                <a:solidFill>
                  <a:schemeClr val="tx1"/>
                </a:solidFill>
                <a:latin typeface="Times New Roman" pitchFamily="18" charset="0"/>
                <a:cs typeface="B Nazanin" pitchFamily="2" charset="-78"/>
              </a:rPr>
              <a:t>میلادی برای تعیین شاخص عدد </a:t>
            </a:r>
            <a:r>
              <a:rPr lang="en-US" sz="2000" b="1" dirty="0" smtClean="0">
                <a:solidFill>
                  <a:schemeClr val="tx1"/>
                </a:solidFill>
                <a:latin typeface="Times New Roman" pitchFamily="18" charset="0"/>
                <a:cs typeface="B Nazanin" pitchFamily="2" charset="-78"/>
              </a:rPr>
              <a:t>H5-index</a:t>
            </a:r>
            <a:r>
              <a:rPr lang="fa-IR" sz="2000" b="1" dirty="0" smtClean="0">
                <a:solidFill>
                  <a:schemeClr val="tx1"/>
                </a:solidFill>
                <a:latin typeface="Times New Roman" pitchFamily="18" charset="0"/>
                <a:cs typeface="B Nazanin" pitchFamily="2" charset="-78"/>
              </a:rPr>
              <a:t> انتخاب </a:t>
            </a:r>
            <a:r>
              <a:rPr lang="fa-IR" sz="2000" b="1" dirty="0">
                <a:solidFill>
                  <a:schemeClr val="tx1"/>
                </a:solidFill>
                <a:latin typeface="Times New Roman" pitchFamily="18" charset="0"/>
                <a:cs typeface="B Nazanin" pitchFamily="2" charset="-78"/>
              </a:rPr>
              <a:t>می شود، «شاخص </a:t>
            </a:r>
            <a:r>
              <a:rPr lang="en-US" sz="2000" b="1" dirty="0" smtClean="0">
                <a:solidFill>
                  <a:schemeClr val="tx1"/>
                </a:solidFill>
                <a:latin typeface="Times New Roman" pitchFamily="18" charset="0"/>
                <a:cs typeface="B Nazanin" pitchFamily="2" charset="-78"/>
              </a:rPr>
              <a:t>H5</a:t>
            </a:r>
            <a:r>
              <a:rPr lang="fa-IR" sz="2000" b="1" dirty="0" smtClean="0">
                <a:solidFill>
                  <a:schemeClr val="tx1"/>
                </a:solidFill>
                <a:latin typeface="Times New Roman" pitchFamily="18" charset="0"/>
                <a:cs typeface="B Nazanin" pitchFamily="2" charset="-78"/>
              </a:rPr>
              <a:t>» </a:t>
            </a:r>
            <a:r>
              <a:rPr lang="fa-IR" sz="2000" b="1" dirty="0">
                <a:solidFill>
                  <a:schemeClr val="tx1"/>
                </a:solidFill>
                <a:latin typeface="Times New Roman" pitchFamily="18" charset="0"/>
                <a:cs typeface="B Nazanin" pitchFamily="2" charset="-78"/>
              </a:rPr>
              <a:t>نشان دهنده سال های </a:t>
            </a:r>
            <a:r>
              <a:rPr lang="fa-IR" sz="2000" b="1" dirty="0" smtClean="0">
                <a:solidFill>
                  <a:schemeClr val="tx1"/>
                </a:solidFill>
                <a:latin typeface="Times New Roman" pitchFamily="18" charset="0"/>
                <a:cs typeface="B Nazanin" pitchFamily="2" charset="-78"/>
              </a:rPr>
              <a:t>2017-2022 </a:t>
            </a:r>
            <a:r>
              <a:rPr lang="fa-IR" sz="2000" b="1" dirty="0">
                <a:solidFill>
                  <a:schemeClr val="tx1"/>
                </a:solidFill>
                <a:latin typeface="Times New Roman" pitchFamily="18" charset="0"/>
                <a:cs typeface="B Nazanin" pitchFamily="2" charset="-78"/>
              </a:rPr>
              <a:t>میلادی است</a:t>
            </a:r>
            <a:r>
              <a:rPr lang="fa-IR" sz="2000" b="1" dirty="0" smtClean="0">
                <a:solidFill>
                  <a:schemeClr val="tx1"/>
                </a:solidFill>
                <a:latin typeface="Times New Roman" pitchFamily="18" charset="0"/>
                <a:cs typeface="B Nazanin" pitchFamily="2" charset="-78"/>
              </a:rPr>
              <a:t>.</a:t>
            </a: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مثال: </a:t>
            </a:r>
            <a:r>
              <a:rPr lang="fa-IR" sz="2000" b="1" dirty="0" smtClean="0">
                <a:solidFill>
                  <a:schemeClr val="tx1"/>
                </a:solidFill>
                <a:latin typeface="Times New Roman" pitchFamily="18" charset="0"/>
                <a:cs typeface="B Nazanin" pitchFamily="2" charset="-78"/>
              </a:rPr>
              <a:t>اگر</a:t>
            </a:r>
            <a:r>
              <a:rPr lang="en-US" sz="2000" b="1" dirty="0">
                <a:solidFill>
                  <a:schemeClr val="tx1"/>
                </a:solidFill>
                <a:latin typeface="Times New Roman" pitchFamily="18" charset="0"/>
                <a:cs typeface="B Nazanin" pitchFamily="2" charset="-78"/>
              </a:rPr>
              <a:t>H5-index</a:t>
            </a:r>
            <a:r>
              <a:rPr lang="fa-IR" sz="2000" b="1" dirty="0" smtClean="0">
                <a:solidFill>
                  <a:schemeClr val="tx1"/>
                </a:solidFill>
                <a:latin typeface="Times New Roman" pitchFamily="18" charset="0"/>
                <a:cs typeface="B Nazanin" pitchFamily="2" charset="-78"/>
              </a:rPr>
              <a:t> مجله </a:t>
            </a:r>
            <a:r>
              <a:rPr lang="fa-IR" sz="2000" b="1" dirty="0">
                <a:solidFill>
                  <a:schemeClr val="tx1"/>
                </a:solidFill>
                <a:latin typeface="Times New Roman" pitchFamily="18" charset="0"/>
                <a:cs typeface="B Nazanin" pitchFamily="2" charset="-78"/>
              </a:rPr>
              <a:t>ای عدد10 بود، بدین معنا است که طی 5 سال گذشته یک نشریه 10 عنوان مقاله منتشر کرده است که </a:t>
            </a:r>
            <a:r>
              <a:rPr lang="fa-IR" sz="2000" b="1" dirty="0" smtClean="0">
                <a:solidFill>
                  <a:schemeClr val="tx1"/>
                </a:solidFill>
                <a:latin typeface="Times New Roman" pitchFamily="18" charset="0"/>
                <a:cs typeface="B Nazanin" pitchFamily="2" charset="-78"/>
              </a:rPr>
              <a:t>به هر </a:t>
            </a:r>
            <a:r>
              <a:rPr lang="fa-IR" sz="2000" b="1" dirty="0">
                <a:solidFill>
                  <a:schemeClr val="tx1"/>
                </a:solidFill>
                <a:latin typeface="Times New Roman" pitchFamily="18" charset="0"/>
                <a:cs typeface="B Nazanin" pitchFamily="2" charset="-78"/>
              </a:rPr>
              <a:t>کدام از مقالات 10 بار و یا بیشتر استناد شده </a:t>
            </a:r>
            <a:r>
              <a:rPr lang="fa-IR" sz="2000" b="1" dirty="0" smtClean="0">
                <a:solidFill>
                  <a:schemeClr val="tx1"/>
                </a:solidFill>
                <a:latin typeface="Times New Roman" pitchFamily="18" charset="0"/>
                <a:cs typeface="B Nazanin" pitchFamily="2" charset="-78"/>
              </a:rPr>
              <a:t>است.</a:t>
            </a:r>
          </a:p>
          <a:p>
            <a:pPr algn="just" rtl="1"/>
            <a:endParaRPr lang="fa-IR" sz="1800" b="1" dirty="0">
              <a:solidFill>
                <a:srgbClr val="1F497D"/>
              </a:solidFill>
              <a:latin typeface="Arial"/>
              <a:ea typeface="+mj-ea"/>
              <a:cs typeface="B Nazanin" pitchFamily="2" charset="-78"/>
            </a:endParaRPr>
          </a:p>
          <a:p>
            <a:pPr algn="just" rtl="1"/>
            <a:endParaRPr lang="fa-IR" sz="1800" b="1" dirty="0">
              <a:solidFill>
                <a:schemeClr val="tx2"/>
              </a:solidFill>
              <a:latin typeface="Arial"/>
              <a:ea typeface="+mj-ea"/>
              <a:cs typeface="B Nazanin" pitchFamily="2" charset="-78"/>
            </a:endParaRPr>
          </a:p>
          <a:p>
            <a:pPr algn="just" rtl="1"/>
            <a:endParaRPr lang="en-US" sz="1800" b="1" dirty="0">
              <a:solidFill>
                <a:srgbClr val="333333"/>
              </a:solidFill>
              <a:latin typeface="Arial"/>
              <a:ea typeface="+mj-ea"/>
              <a:cs typeface="B Nazanin" pitchFamily="2" charset="-78"/>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6396426-1BC7-490F-A4FA-B01914F2209B}"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40480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تعاریف</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lnSpcReduction="10000"/>
          </a:bodyPr>
          <a:lstStyle/>
          <a:p>
            <a:pPr marL="285750" indent="-285750" algn="just" rtl="1">
              <a:lnSpc>
                <a:spcPct val="210000"/>
              </a:lnSpc>
              <a:buFont typeface="Arial" panose="020B0604020202020204" pitchFamily="34" charset="0"/>
              <a:buChar char="•"/>
            </a:pPr>
            <a:r>
              <a:rPr lang="en-US" sz="2000" b="1" dirty="0">
                <a:solidFill>
                  <a:srgbClr val="FF0000"/>
                </a:solidFill>
                <a:latin typeface="Times New Roman" pitchFamily="18" charset="0"/>
                <a:cs typeface="B Nazanin" pitchFamily="2" charset="-78"/>
              </a:rPr>
              <a:t>SJR(</a:t>
            </a:r>
            <a:r>
              <a:rPr lang="en-US" sz="2000" b="1" dirty="0" err="1">
                <a:solidFill>
                  <a:srgbClr val="FF0000"/>
                </a:solidFill>
                <a:latin typeface="Times New Roman" pitchFamily="18" charset="0"/>
                <a:cs typeface="B Nazanin" pitchFamily="2" charset="-78"/>
              </a:rPr>
              <a:t>scimago</a:t>
            </a:r>
            <a:r>
              <a:rPr lang="en-US" sz="2000" b="1" dirty="0">
                <a:solidFill>
                  <a:srgbClr val="FF0000"/>
                </a:solidFill>
                <a:latin typeface="Times New Roman" pitchFamily="18" charset="0"/>
                <a:cs typeface="B Nazanin" pitchFamily="2" charset="-78"/>
              </a:rPr>
              <a:t> journal rank)</a:t>
            </a:r>
            <a:r>
              <a:rPr lang="fa-IR" sz="2000" b="1" dirty="0" smtClean="0">
                <a:solidFill>
                  <a:srgbClr val="FF0000"/>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معیاری </a:t>
            </a:r>
            <a:r>
              <a:rPr lang="fa-IR" sz="2000" b="1" dirty="0">
                <a:solidFill>
                  <a:schemeClr val="tx1"/>
                </a:solidFill>
                <a:latin typeface="Times New Roman" pitchFamily="18" charset="0"/>
                <a:cs typeface="B Nazanin" pitchFamily="2" charset="-78"/>
              </a:rPr>
              <a:t>از تأثیر علمی مجلات </a:t>
            </a:r>
            <a:r>
              <a:rPr lang="fa-IR" sz="2000" b="1" dirty="0" smtClean="0">
                <a:solidFill>
                  <a:schemeClr val="tx1"/>
                </a:solidFill>
                <a:latin typeface="Times New Roman" pitchFamily="18" charset="0"/>
                <a:cs typeface="B Nazanin" pitchFamily="2" charset="-78"/>
              </a:rPr>
              <a:t>است.</a:t>
            </a:r>
            <a:endParaRPr lang="en-US"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نظام رتبه‌بندی سایمگو یا رتبه‌بندی </a:t>
            </a:r>
            <a:r>
              <a:rPr lang="en-US" sz="2000" b="1" dirty="0" err="1" smtClean="0">
                <a:solidFill>
                  <a:schemeClr val="tx1"/>
                </a:solidFill>
                <a:latin typeface="Times New Roman" pitchFamily="18" charset="0"/>
                <a:cs typeface="B Nazanin" pitchFamily="2" charset="-78"/>
              </a:rPr>
              <a:t>SCImago</a:t>
            </a:r>
            <a:r>
              <a:rPr lang="en-US" sz="2000" b="1" dirty="0" smtClean="0">
                <a:solidFill>
                  <a:schemeClr val="tx1"/>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 توسط </a:t>
            </a:r>
            <a:r>
              <a:rPr lang="fa-IR" sz="2000" b="1" dirty="0">
                <a:solidFill>
                  <a:schemeClr val="tx1"/>
                </a:solidFill>
                <a:latin typeface="Times New Roman" pitchFamily="18" charset="0"/>
                <a:cs typeface="B Nazanin" pitchFamily="2" charset="-78"/>
              </a:rPr>
              <a:t>گروه پژوهشی به همین نام در دانشگاه گرانادا در اسپانیا انجام </a:t>
            </a:r>
            <a:r>
              <a:rPr lang="fa-IR" sz="2000" b="1" dirty="0" smtClean="0">
                <a:solidFill>
                  <a:schemeClr val="tx1"/>
                </a:solidFill>
                <a:latin typeface="Times New Roman" pitchFamily="18" charset="0"/>
                <a:cs typeface="B Nazanin" pitchFamily="2" charset="-78"/>
              </a:rPr>
              <a:t>می‌شود.</a:t>
            </a: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براساس تعداد مقالات علمی موسسات آموزش عالی کشورهای مختلف موجود در بانک اطلاعاتی </a:t>
            </a:r>
            <a:r>
              <a:rPr lang="fa-IR" sz="2000" b="1" dirty="0" smtClean="0">
                <a:solidFill>
                  <a:schemeClr val="tx1"/>
                </a:solidFill>
                <a:latin typeface="Times New Roman" pitchFamily="18" charset="0"/>
                <a:cs typeface="B Nazanin" pitchFamily="2" charset="-78"/>
              </a:rPr>
              <a:t>اسکوپوس، ارزیابی </a:t>
            </a:r>
            <a:r>
              <a:rPr lang="fa-IR" sz="2000" b="1" dirty="0">
                <a:solidFill>
                  <a:schemeClr val="tx1"/>
                </a:solidFill>
                <a:latin typeface="Times New Roman" pitchFamily="18" charset="0"/>
                <a:cs typeface="B Nazanin" pitchFamily="2" charset="-78"/>
              </a:rPr>
              <a:t>و رتبه‌بندی </a:t>
            </a:r>
            <a:r>
              <a:rPr lang="fa-IR" sz="2000" b="1" dirty="0" smtClean="0">
                <a:solidFill>
                  <a:schemeClr val="tx1"/>
                </a:solidFill>
                <a:latin typeface="Times New Roman" pitchFamily="18" charset="0"/>
                <a:cs typeface="B Nazanin" pitchFamily="2" charset="-78"/>
              </a:rPr>
              <a:t>انجام می شود.</a:t>
            </a:r>
          </a:p>
          <a:p>
            <a:pPr marL="285750" indent="-28575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معیار های ارزیابی:</a:t>
            </a:r>
          </a:p>
          <a:p>
            <a:pPr marL="742950" lvl="1" indent="-285750" algn="just" rtl="1">
              <a:lnSpc>
                <a:spcPct val="210000"/>
              </a:lnSpc>
              <a:buFont typeface="Arial" panose="020B0604020202020204" pitchFamily="34" charset="0"/>
              <a:buChar char="•"/>
            </a:pPr>
            <a:r>
              <a:rPr lang="fa-IR" sz="1600" b="1" dirty="0" smtClean="0">
                <a:solidFill>
                  <a:schemeClr val="tx2"/>
                </a:solidFill>
                <a:latin typeface="Times New Roman" pitchFamily="18" charset="0"/>
                <a:cs typeface="B Nazanin" pitchFamily="2" charset="-78"/>
              </a:rPr>
              <a:t> </a:t>
            </a:r>
            <a:r>
              <a:rPr lang="fa-IR" sz="1600" b="1" dirty="0">
                <a:solidFill>
                  <a:schemeClr val="tx2"/>
                </a:solidFill>
                <a:latin typeface="Times New Roman" pitchFamily="18" charset="0"/>
                <a:cs typeface="B Nazanin" pitchFamily="2" charset="-78"/>
              </a:rPr>
              <a:t>تعداد استنادهای </a:t>
            </a:r>
            <a:r>
              <a:rPr lang="fa-IR" sz="1600" b="1" dirty="0" smtClean="0">
                <a:solidFill>
                  <a:schemeClr val="tx2"/>
                </a:solidFill>
                <a:latin typeface="Times New Roman" pitchFamily="18" charset="0"/>
                <a:cs typeface="B Nazanin" pitchFamily="2" charset="-78"/>
              </a:rPr>
              <a:t>که به یک مجله شده است.</a:t>
            </a:r>
          </a:p>
          <a:p>
            <a:pPr marL="742950" lvl="1" indent="-285750" algn="just" rtl="1">
              <a:lnSpc>
                <a:spcPct val="210000"/>
              </a:lnSpc>
              <a:buFont typeface="Arial" panose="020B0604020202020204" pitchFamily="34" charset="0"/>
              <a:buChar char="•"/>
            </a:pPr>
            <a:r>
              <a:rPr lang="fa-IR" sz="1400" b="1" dirty="0">
                <a:solidFill>
                  <a:schemeClr val="tx2"/>
                </a:solidFill>
                <a:latin typeface="Times New Roman" pitchFamily="18" charset="0"/>
                <a:cs typeface="B Nazanin" pitchFamily="2" charset="-78"/>
              </a:rPr>
              <a:t>اعتبار مجلاتی </a:t>
            </a:r>
            <a:r>
              <a:rPr lang="fa-IR" sz="1400" b="1" dirty="0" smtClean="0">
                <a:solidFill>
                  <a:schemeClr val="tx2"/>
                </a:solidFill>
                <a:latin typeface="Times New Roman" pitchFamily="18" charset="0"/>
                <a:cs typeface="B Nazanin" pitchFamily="2" charset="-78"/>
              </a:rPr>
              <a:t>که به این مجله  استناد کرده اند.</a:t>
            </a:r>
            <a:endParaRPr lang="fa-IR" sz="1400" b="1" dirty="0">
              <a:solidFill>
                <a:schemeClr val="tx2"/>
              </a:solidFill>
              <a:latin typeface="Arial"/>
              <a:ea typeface="+mj-ea"/>
              <a:cs typeface="B Nazanin" pitchFamily="2" charset="-78"/>
            </a:endParaRPr>
          </a:p>
          <a:p>
            <a:pPr algn="just" rtl="1"/>
            <a:endParaRPr lang="en-US" sz="1800" b="1" dirty="0">
              <a:solidFill>
                <a:srgbClr val="333333"/>
              </a:solidFill>
              <a:latin typeface="Arial"/>
              <a:ea typeface="+mj-ea"/>
              <a:cs typeface="B Nazanin" pitchFamily="2" charset="-78"/>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E9C9971-21C2-4A77-969C-0C5F58D906A2}"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559646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پایگاه های علمی بین المللی و داخلی</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smtClean="0">
                <a:solidFill>
                  <a:srgbClr val="FF0000"/>
                </a:solidFill>
                <a:latin typeface="Times New Roman" pitchFamily="18" charset="0"/>
                <a:cs typeface="B Nazanin" pitchFamily="2" charset="-78"/>
              </a:rPr>
              <a:t>پایگاه های </a:t>
            </a:r>
            <a:r>
              <a:rPr lang="fa-IR" sz="2000" b="1" dirty="0">
                <a:solidFill>
                  <a:srgbClr val="FF0000"/>
                </a:solidFill>
                <a:latin typeface="Times New Roman" pitchFamily="18" charset="0"/>
                <a:cs typeface="B Nazanin" pitchFamily="2" charset="-78"/>
              </a:rPr>
              <a:t>علمی </a:t>
            </a:r>
            <a:r>
              <a:rPr lang="en-US" sz="2000" b="1" dirty="0">
                <a:solidFill>
                  <a:srgbClr val="FF0000"/>
                </a:solidFill>
                <a:latin typeface="Times New Roman" pitchFamily="18" charset="0"/>
                <a:cs typeface="B Nazanin" pitchFamily="2" charset="-78"/>
              </a:rPr>
              <a:t>Thomson </a:t>
            </a:r>
            <a:r>
              <a:rPr lang="en-US" sz="2000" b="1" dirty="0" smtClean="0">
                <a:solidFill>
                  <a:srgbClr val="FF0000"/>
                </a:solidFill>
                <a:latin typeface="Times New Roman" pitchFamily="18" charset="0"/>
                <a:cs typeface="B Nazanin" pitchFamily="2" charset="-78"/>
              </a:rPr>
              <a:t>Reuters</a:t>
            </a:r>
            <a:endParaRPr lang="fa-IR" sz="2000" b="1" dirty="0" smtClean="0">
              <a:solidFill>
                <a:srgbClr val="FF0000"/>
              </a:solidFill>
              <a:latin typeface="Times New Roman" pitchFamily="18" charset="0"/>
              <a:cs typeface="B Nazanin" pitchFamily="2" charset="-78"/>
            </a:endParaRPr>
          </a:p>
          <a:p>
            <a:pPr marL="342900" indent="-342900" algn="just" rtl="1">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یکی </a:t>
            </a:r>
            <a:r>
              <a:rPr lang="fa-IR" sz="2000" b="1" dirty="0">
                <a:solidFill>
                  <a:schemeClr val="tx1"/>
                </a:solidFill>
                <a:latin typeface="Times New Roman" pitchFamily="18" charset="0"/>
                <a:cs typeface="B Nazanin" pitchFamily="2" charset="-78"/>
              </a:rPr>
              <a:t>از </a:t>
            </a:r>
            <a:r>
              <a:rPr lang="fa-IR" sz="2000" b="1" dirty="0" smtClean="0">
                <a:solidFill>
                  <a:schemeClr val="tx1"/>
                </a:solidFill>
                <a:latin typeface="Times New Roman" pitchFamily="18" charset="0"/>
                <a:cs typeface="B Nazanin" pitchFamily="2" charset="-78"/>
              </a:rPr>
              <a:t>زیرمجموعه های </a:t>
            </a:r>
            <a:r>
              <a:rPr lang="fa-IR" sz="2000" b="1" dirty="0">
                <a:solidFill>
                  <a:schemeClr val="tx1"/>
                </a:solidFill>
                <a:latin typeface="Times New Roman" pitchFamily="18" charset="0"/>
                <a:cs typeface="B Nazanin" pitchFamily="2" charset="-78"/>
              </a:rPr>
              <a:t>این </a:t>
            </a:r>
            <a:r>
              <a:rPr lang="fa-IR" sz="2000" b="1" dirty="0" smtClean="0">
                <a:solidFill>
                  <a:schemeClr val="tx1"/>
                </a:solidFill>
                <a:latin typeface="Times New Roman" pitchFamily="18" charset="0"/>
                <a:cs typeface="B Nazanin" pitchFamily="2" charset="-78"/>
              </a:rPr>
              <a:t>شرکت</a:t>
            </a:r>
            <a:r>
              <a:rPr lang="en-US" sz="2000" b="1" dirty="0" smtClean="0">
                <a:solidFill>
                  <a:schemeClr val="tx1"/>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a:t>
            </a:r>
            <a:r>
              <a:rPr lang="en-US" sz="2000" b="1" dirty="0">
                <a:solidFill>
                  <a:schemeClr val="tx1"/>
                </a:solidFill>
                <a:latin typeface="Times New Roman" pitchFamily="18" charset="0"/>
                <a:cs typeface="B Nazanin" pitchFamily="2" charset="-78"/>
              </a:rPr>
              <a:t>Web Of Science</a:t>
            </a:r>
            <a:r>
              <a:rPr lang="fa-IR" sz="2000" b="1" dirty="0" smtClean="0">
                <a:solidFill>
                  <a:schemeClr val="tx1"/>
                </a:solidFill>
                <a:latin typeface="Times New Roman" pitchFamily="18" charset="0"/>
                <a:cs typeface="B Nazanin" pitchFamily="2" charset="-78"/>
              </a:rPr>
              <a:t>)</a:t>
            </a:r>
            <a:r>
              <a:rPr lang="en-US" sz="2000" b="1" dirty="0" smtClean="0">
                <a:solidFill>
                  <a:schemeClr val="tx1"/>
                </a:solidFill>
                <a:latin typeface="Times New Roman" pitchFamily="18" charset="0"/>
                <a:cs typeface="B Nazanin" pitchFamily="2" charset="-78"/>
              </a:rPr>
              <a:t>WOS </a:t>
            </a:r>
            <a:r>
              <a:rPr lang="fa-IR" sz="2000" b="1" dirty="0" smtClean="0">
                <a:solidFill>
                  <a:schemeClr val="tx1"/>
                </a:solidFill>
                <a:latin typeface="Times New Roman" pitchFamily="18" charset="0"/>
                <a:cs typeface="B Nazanin" pitchFamily="2" charset="-78"/>
              </a:rPr>
              <a:t>است که </a:t>
            </a:r>
            <a:r>
              <a:rPr lang="fa-IR" sz="2000" b="1" dirty="0">
                <a:solidFill>
                  <a:schemeClr val="tx1"/>
                </a:solidFill>
                <a:latin typeface="Times New Roman" pitchFamily="18" charset="0"/>
                <a:cs typeface="B Nazanin" pitchFamily="2" charset="-78"/>
              </a:rPr>
              <a:t>نمایه </a:t>
            </a:r>
            <a:r>
              <a:rPr lang="en-US" sz="2000" b="1" dirty="0" smtClean="0">
                <a:solidFill>
                  <a:schemeClr val="tx1"/>
                </a:solidFill>
                <a:latin typeface="Times New Roman" pitchFamily="18" charset="0"/>
                <a:cs typeface="B Nazanin" pitchFamily="2" charset="-78"/>
              </a:rPr>
              <a:t>ISI </a:t>
            </a:r>
            <a:r>
              <a:rPr lang="fa-IR" sz="2000" b="1" dirty="0" smtClean="0">
                <a:solidFill>
                  <a:schemeClr val="tx1"/>
                </a:solidFill>
                <a:latin typeface="Times New Roman" pitchFamily="18" charset="0"/>
                <a:cs typeface="B Nazanin" pitchFamily="2" charset="-78"/>
              </a:rPr>
              <a:t> را</a:t>
            </a:r>
            <a:r>
              <a:rPr lang="fa-IR" sz="2000" b="1" dirty="0">
                <a:solidFill>
                  <a:schemeClr val="tx1"/>
                </a:solidFill>
                <a:latin typeface="Times New Roman" pitchFamily="18" charset="0"/>
                <a:cs typeface="B Nazanin" pitchFamily="2" charset="-78"/>
              </a:rPr>
              <a:t>، پس از </a:t>
            </a:r>
            <a:r>
              <a:rPr lang="fa-IR" sz="2000" b="1" dirty="0" smtClean="0">
                <a:solidFill>
                  <a:schemeClr val="tx1"/>
                </a:solidFill>
                <a:latin typeface="Times New Roman" pitchFamily="18" charset="0"/>
                <a:cs typeface="B Nazanin" pitchFamily="2" charset="-78"/>
              </a:rPr>
              <a:t>بررسی های </a:t>
            </a:r>
            <a:r>
              <a:rPr lang="fa-IR" sz="2000" b="1" dirty="0">
                <a:solidFill>
                  <a:schemeClr val="tx1"/>
                </a:solidFill>
                <a:latin typeface="Times New Roman" pitchFamily="18" charset="0"/>
                <a:cs typeface="B Nazanin" pitchFamily="2" charset="-78"/>
              </a:rPr>
              <a:t>لازم، به مجلات </a:t>
            </a:r>
            <a:r>
              <a:rPr lang="fa-IR" sz="2000" b="1" dirty="0" smtClean="0">
                <a:solidFill>
                  <a:schemeClr val="tx1"/>
                </a:solidFill>
                <a:latin typeface="Times New Roman" pitchFamily="18" charset="0"/>
                <a:cs typeface="B Nazanin" pitchFamily="2" charset="-78"/>
              </a:rPr>
              <a:t>علمی واجدالشرایط </a:t>
            </a:r>
            <a:r>
              <a:rPr lang="fa-IR" sz="2000" b="1" dirty="0">
                <a:solidFill>
                  <a:schemeClr val="tx1"/>
                </a:solidFill>
                <a:latin typeface="Times New Roman" pitchFamily="18" charset="0"/>
                <a:cs typeface="B Nazanin" pitchFamily="2" charset="-78"/>
              </a:rPr>
              <a:t>تخصیص </a:t>
            </a:r>
            <a:r>
              <a:rPr lang="fa-IR" sz="2000" b="1" dirty="0" smtClean="0">
                <a:solidFill>
                  <a:schemeClr val="tx1"/>
                </a:solidFill>
                <a:latin typeface="Times New Roman" pitchFamily="18" charset="0"/>
                <a:cs typeface="B Nazanin" pitchFamily="2" charset="-78"/>
              </a:rPr>
              <a:t>می دهد.</a:t>
            </a:r>
            <a:endParaRPr lang="fa-IR" sz="2000" b="1" dirty="0">
              <a:solidFill>
                <a:schemeClr val="tx1"/>
              </a:solidFill>
              <a:latin typeface="Times New Roman" pitchFamily="18" charset="0"/>
              <a:cs typeface="B Nazanin" pitchFamily="2" charset="-78"/>
            </a:endParaRPr>
          </a:p>
          <a:p>
            <a:pPr marL="342900" indent="-342900" algn="just" rtl="1">
              <a:lnSpc>
                <a:spcPct val="20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در </a:t>
            </a:r>
            <a:r>
              <a:rPr lang="en-US" sz="2000" b="1" dirty="0">
                <a:solidFill>
                  <a:schemeClr val="tx1"/>
                </a:solidFill>
                <a:latin typeface="Times New Roman" pitchFamily="18" charset="0"/>
                <a:cs typeface="B Nazanin" pitchFamily="2" charset="-78"/>
              </a:rPr>
              <a:t>WOS </a:t>
            </a:r>
            <a:r>
              <a:rPr lang="fa-IR" sz="2000" b="1" dirty="0">
                <a:solidFill>
                  <a:schemeClr val="tx1"/>
                </a:solidFill>
                <a:latin typeface="Times New Roman" pitchFamily="18" charset="0"/>
                <a:cs typeface="B Nazanin" pitchFamily="2" charset="-78"/>
              </a:rPr>
              <a:t>دو نوع مجله وجود دارد:</a:t>
            </a:r>
          </a:p>
          <a:p>
            <a:pPr marL="342900" indent="-342900" algn="just" rtl="1">
              <a:lnSpc>
                <a:spcPct val="20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مجلاتی که دارای ضریب تأثیر بوده و به </a:t>
            </a:r>
            <a:r>
              <a:rPr lang="en-US" sz="2000" b="1" dirty="0">
                <a:solidFill>
                  <a:schemeClr val="tx1"/>
                </a:solidFill>
                <a:latin typeface="Times New Roman" pitchFamily="18" charset="0"/>
                <a:cs typeface="B Nazanin" pitchFamily="2" charset="-78"/>
              </a:rPr>
              <a:t>JCR(Journal Citation Reports) </a:t>
            </a:r>
            <a:r>
              <a:rPr lang="fa-IR" sz="2000" b="1" dirty="0">
                <a:solidFill>
                  <a:schemeClr val="tx1"/>
                </a:solidFill>
                <a:latin typeface="Times New Roman" pitchFamily="18" charset="0"/>
                <a:cs typeface="B Nazanin" pitchFamily="2" charset="-78"/>
              </a:rPr>
              <a:t>معروفند،</a:t>
            </a:r>
          </a:p>
          <a:p>
            <a:pPr marL="342900" indent="-342900" algn="just" rtl="1">
              <a:lnSpc>
                <a:spcPct val="20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مجلاتی که بدون ضریب تأثیر هستند و  </a:t>
            </a:r>
            <a:r>
              <a:rPr lang="en-US" sz="2000" b="1" dirty="0">
                <a:solidFill>
                  <a:schemeClr val="tx1"/>
                </a:solidFill>
                <a:latin typeface="Times New Roman" pitchFamily="18" charset="0"/>
                <a:cs typeface="B Nazanin" pitchFamily="2" charset="-78"/>
              </a:rPr>
              <a:t>ISI Listed </a:t>
            </a:r>
            <a:r>
              <a:rPr lang="fa-IR" sz="2000" b="1" dirty="0">
                <a:solidFill>
                  <a:schemeClr val="tx1"/>
                </a:solidFill>
                <a:latin typeface="Times New Roman" pitchFamily="18" charset="0"/>
                <a:cs typeface="B Nazanin" pitchFamily="2" charset="-78"/>
              </a:rPr>
              <a:t>نام دارند.</a:t>
            </a:r>
          </a:p>
          <a:p>
            <a:pPr marL="342900" indent="-342900" algn="just" rtl="1">
              <a:lnSpc>
                <a:spcPct val="20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مجلات </a:t>
            </a:r>
            <a:r>
              <a:rPr lang="en-US" sz="2000" b="1" dirty="0">
                <a:solidFill>
                  <a:schemeClr val="tx1"/>
                </a:solidFill>
                <a:latin typeface="Times New Roman" pitchFamily="18" charset="0"/>
                <a:cs typeface="B Nazanin" pitchFamily="2" charset="-78"/>
              </a:rPr>
              <a:t>JCR </a:t>
            </a:r>
            <a:r>
              <a:rPr lang="fa-IR" sz="2000" b="1" dirty="0">
                <a:solidFill>
                  <a:schemeClr val="tx1"/>
                </a:solidFill>
                <a:latin typeface="Times New Roman" pitchFamily="18" charset="0"/>
                <a:cs typeface="B Nazanin" pitchFamily="2" charset="-78"/>
              </a:rPr>
              <a:t>از مجلات  </a:t>
            </a:r>
            <a:r>
              <a:rPr lang="en-US" sz="2000" b="1" dirty="0">
                <a:solidFill>
                  <a:schemeClr val="tx1"/>
                </a:solidFill>
                <a:latin typeface="Times New Roman" pitchFamily="18" charset="0"/>
                <a:cs typeface="B Nazanin" pitchFamily="2" charset="-78"/>
              </a:rPr>
              <a:t>ISI Listed</a:t>
            </a:r>
            <a:r>
              <a:rPr lang="fa-IR" sz="2000" b="1" dirty="0">
                <a:solidFill>
                  <a:schemeClr val="tx1"/>
                </a:solidFill>
                <a:latin typeface="Times New Roman" pitchFamily="18" charset="0"/>
                <a:cs typeface="B Nazanin" pitchFamily="2" charset="-78"/>
              </a:rPr>
              <a:t>معتبرترند.</a:t>
            </a:r>
          </a:p>
          <a:p>
            <a:pPr marL="342900" indent="-342900" algn="just" rtl="1">
              <a:lnSpc>
                <a:spcPct val="200000"/>
              </a:lnSpc>
              <a:buFont typeface="Arial" panose="020B0604020202020204" pitchFamily="34" charset="0"/>
              <a:buChar char="•"/>
            </a:pPr>
            <a:endParaRPr lang="en-US" sz="2000" b="1" dirty="0" smtClean="0">
              <a:solidFill>
                <a:schemeClr val="tx1"/>
              </a:solidFill>
              <a:latin typeface="Times New Roman" pitchFamily="18" charset="0"/>
              <a:cs typeface="B Nazanin" pitchFamily="2" charset="-78"/>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0A575FB-B54D-4CED-849D-D2C130CAFE1F}"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9158912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پایگاه های علمی بین المللی و داخلی</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یک </a:t>
            </a:r>
            <a:r>
              <a:rPr lang="fa-IR" sz="2000" b="1" dirty="0">
                <a:solidFill>
                  <a:schemeClr val="tx1"/>
                </a:solidFill>
                <a:latin typeface="Times New Roman" pitchFamily="18" charset="0"/>
                <a:cs typeface="B Nazanin" pitchFamily="2" charset="-78"/>
              </a:rPr>
              <a:t>مجله </a:t>
            </a:r>
            <a:r>
              <a:rPr lang="fa-IR" sz="2000" b="1" dirty="0" smtClean="0">
                <a:solidFill>
                  <a:schemeClr val="tx1"/>
                </a:solidFill>
                <a:latin typeface="Times New Roman" pitchFamily="18" charset="0"/>
                <a:cs typeface="B Nazanin" pitchFamily="2" charset="-78"/>
              </a:rPr>
              <a:t>می</a:t>
            </a:r>
            <a:r>
              <a:rPr lang="en-US" sz="2000" b="1" dirty="0" smtClean="0">
                <a:solidFill>
                  <a:schemeClr val="tx1"/>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تواند </a:t>
            </a:r>
            <a:r>
              <a:rPr lang="fa-IR" sz="2000" b="1" dirty="0">
                <a:solidFill>
                  <a:schemeClr val="tx1"/>
                </a:solidFill>
                <a:latin typeface="Times New Roman" pitchFamily="18" charset="0"/>
                <a:cs typeface="B Nazanin" pitchFamily="2" charset="-78"/>
              </a:rPr>
              <a:t>به دلیل کاهش بار علمی آن از لیست مقالات </a:t>
            </a:r>
            <a:r>
              <a:rPr lang="en-US" sz="2000" b="1" dirty="0" smtClean="0">
                <a:solidFill>
                  <a:schemeClr val="tx1"/>
                </a:solidFill>
                <a:latin typeface="Times New Roman" pitchFamily="18" charset="0"/>
                <a:cs typeface="B Nazanin" pitchFamily="2" charset="-78"/>
              </a:rPr>
              <a:t> ISI </a:t>
            </a:r>
            <a:r>
              <a:rPr lang="fa-IR" sz="2000" b="1" dirty="0" smtClean="0">
                <a:solidFill>
                  <a:schemeClr val="tx1"/>
                </a:solidFill>
                <a:latin typeface="Times New Roman" pitchFamily="18" charset="0"/>
                <a:cs typeface="B Nazanin" pitchFamily="2" charset="-78"/>
              </a:rPr>
              <a:t>کنار </a:t>
            </a:r>
            <a:r>
              <a:rPr lang="fa-IR" sz="2000" b="1" dirty="0">
                <a:solidFill>
                  <a:schemeClr val="tx1"/>
                </a:solidFill>
                <a:latin typeface="Times New Roman" pitchFamily="18" charset="0"/>
                <a:cs typeface="B Nazanin" pitchFamily="2" charset="-78"/>
              </a:rPr>
              <a:t>گذاشته </a:t>
            </a:r>
            <a:r>
              <a:rPr lang="fa-IR" sz="2000" b="1" dirty="0" smtClean="0">
                <a:solidFill>
                  <a:schemeClr val="tx1"/>
                </a:solidFill>
                <a:latin typeface="Times New Roman" pitchFamily="18" charset="0"/>
                <a:cs typeface="B Nazanin" pitchFamily="2" charset="-78"/>
              </a:rPr>
              <a:t>شود</a:t>
            </a:r>
            <a:r>
              <a:rPr lang="en-US" sz="2000" b="1" dirty="0" smtClean="0">
                <a:solidFill>
                  <a:schemeClr val="tx1"/>
                </a:solidFill>
                <a:latin typeface="Times New Roman" pitchFamily="18" charset="0"/>
                <a:cs typeface="B Nazanin" pitchFamily="2" charset="-78"/>
              </a:rPr>
              <a:t>.</a:t>
            </a:r>
            <a:endParaRPr lang="fa-IR"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جستجوی</a:t>
            </a:r>
            <a:r>
              <a:rPr lang="en-US" sz="2000" b="1" dirty="0" smtClean="0">
                <a:solidFill>
                  <a:schemeClr val="tx1"/>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مجله در </a:t>
            </a:r>
            <a:r>
              <a:rPr lang="en-US" sz="2000" b="1" dirty="0" smtClean="0">
                <a:solidFill>
                  <a:schemeClr val="tx1"/>
                </a:solidFill>
                <a:latin typeface="Times New Roman" pitchFamily="18" charset="0"/>
                <a:cs typeface="B Nazanin" pitchFamily="2" charset="-78"/>
              </a:rPr>
              <a:t>WOS</a:t>
            </a:r>
          </a:p>
          <a:p>
            <a:pPr marL="285750" indent="-285750" algn="just">
              <a:lnSpc>
                <a:spcPct val="210000"/>
              </a:lnSpc>
              <a:buFont typeface="Arial" panose="020B0604020202020204" pitchFamily="34" charset="0"/>
              <a:buChar char="•"/>
            </a:pPr>
            <a:r>
              <a:rPr lang="en-US" sz="2000" b="1" dirty="0">
                <a:solidFill>
                  <a:schemeClr val="tx1"/>
                </a:solidFill>
                <a:latin typeface="Times New Roman" pitchFamily="18" charset="0"/>
                <a:cs typeface="B Nazanin" pitchFamily="2" charset="-78"/>
                <a:hlinkClick r:id="rId4"/>
              </a:rPr>
              <a:t>https://</a:t>
            </a:r>
            <a:r>
              <a:rPr lang="en-US" sz="2000" b="1" dirty="0" smtClean="0">
                <a:solidFill>
                  <a:schemeClr val="tx1"/>
                </a:solidFill>
                <a:latin typeface="Times New Roman" pitchFamily="18" charset="0"/>
                <a:cs typeface="B Nazanin" pitchFamily="2" charset="-78"/>
                <a:hlinkClick r:id="rId4"/>
              </a:rPr>
              <a:t>mjl.clarivate.com/home</a:t>
            </a:r>
            <a:endParaRPr lang="en-US"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در قسمت  </a:t>
            </a:r>
            <a:r>
              <a:rPr lang="en-US" sz="2000" b="1" dirty="0" smtClean="0">
                <a:solidFill>
                  <a:schemeClr val="tx1"/>
                </a:solidFill>
                <a:latin typeface="Times New Roman" pitchFamily="18" charset="0"/>
                <a:cs typeface="B Nazanin" pitchFamily="2" charset="-78"/>
              </a:rPr>
              <a:t>Coverage</a:t>
            </a:r>
            <a:r>
              <a:rPr lang="fa-IR" sz="2000" b="1" dirty="0" smtClean="0">
                <a:solidFill>
                  <a:schemeClr val="tx1"/>
                </a:solidFill>
                <a:latin typeface="Times New Roman" pitchFamily="18" charset="0"/>
                <a:cs typeface="B Nazanin" pitchFamily="2" charset="-78"/>
              </a:rPr>
              <a:t> </a:t>
            </a:r>
            <a:r>
              <a:rPr lang="fa-IR" sz="2000" b="1" dirty="0">
                <a:solidFill>
                  <a:schemeClr val="tx1"/>
                </a:solidFill>
                <a:latin typeface="Times New Roman" pitchFamily="18" charset="0"/>
                <a:cs typeface="B Nazanin" pitchFamily="2" charset="-78"/>
              </a:rPr>
              <a:t>باید یکی از </a:t>
            </a:r>
            <a:r>
              <a:rPr lang="fa-IR" sz="2000" b="1" dirty="0" smtClean="0">
                <a:solidFill>
                  <a:schemeClr val="tx1"/>
                </a:solidFill>
                <a:latin typeface="Times New Roman" pitchFamily="18" charset="0"/>
                <a:cs typeface="B Nazanin" pitchFamily="2" charset="-78"/>
              </a:rPr>
              <a:t>پایگاه های </a:t>
            </a:r>
            <a:r>
              <a:rPr lang="fa-IR" sz="2000" b="1" dirty="0">
                <a:solidFill>
                  <a:schemeClr val="tx1"/>
                </a:solidFill>
                <a:latin typeface="Times New Roman" pitchFamily="18" charset="0"/>
                <a:cs typeface="B Nazanin" pitchFamily="2" charset="-78"/>
              </a:rPr>
              <a:t>استنادی </a:t>
            </a:r>
            <a:r>
              <a:rPr lang="en-US" sz="2000" b="1" dirty="0">
                <a:solidFill>
                  <a:schemeClr val="tx1"/>
                </a:solidFill>
                <a:latin typeface="Times New Roman" pitchFamily="18" charset="0"/>
                <a:cs typeface="B Nazanin" pitchFamily="2" charset="-78"/>
              </a:rPr>
              <a:t>WOS</a:t>
            </a:r>
            <a:r>
              <a:rPr lang="fa-IR" sz="2000" b="1" dirty="0" smtClean="0">
                <a:solidFill>
                  <a:schemeClr val="tx1"/>
                </a:solidFill>
                <a:latin typeface="Times New Roman" pitchFamily="18" charset="0"/>
                <a:cs typeface="B Nazanin" pitchFamily="2" charset="-78"/>
              </a:rPr>
              <a:t> باید ذکر شده باشد.</a:t>
            </a:r>
            <a:endParaRPr lang="fa-IR" sz="2000" b="1" dirty="0">
              <a:solidFill>
                <a:schemeClr val="tx1"/>
              </a:solidFill>
              <a:latin typeface="Times New Roman" pitchFamily="18" charset="0"/>
              <a:cs typeface="B Nazanin" pitchFamily="2" charset="-78"/>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CF74A6C-FDF3-4054-887B-0B030CC02551}"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62894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پایگاه های علمی بین المللی و داخلی</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fontScale="85000" lnSpcReduction="20000"/>
          </a:bodyPr>
          <a:lstStyle/>
          <a:p>
            <a:pPr marL="285750" indent="-285750" algn="just" rtl="1">
              <a:lnSpc>
                <a:spcPct val="210000"/>
              </a:lnSpc>
              <a:buFont typeface="Arial" panose="020B0604020202020204" pitchFamily="34" charset="0"/>
              <a:buChar char="•"/>
            </a:pPr>
            <a:r>
              <a:rPr lang="fa-IR" sz="2000" b="1" dirty="0">
                <a:solidFill>
                  <a:srgbClr val="FF0000"/>
                </a:solidFill>
                <a:latin typeface="Times New Roman" pitchFamily="18" charset="0"/>
                <a:cs typeface="B Nazanin" pitchFamily="2" charset="-78"/>
              </a:rPr>
              <a:t>پایگاه علمی </a:t>
            </a:r>
            <a:r>
              <a:rPr lang="en-US" sz="2000" b="1" dirty="0" smtClean="0">
                <a:solidFill>
                  <a:srgbClr val="FF0000"/>
                </a:solidFill>
                <a:latin typeface="Times New Roman" pitchFamily="18" charset="0"/>
                <a:cs typeface="B Nazanin" pitchFamily="2" charset="-78"/>
              </a:rPr>
              <a:t>Elsevier</a:t>
            </a: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یک شرکت اطلاعاتی و تحلیلی و یکی از بزرگ‌ترین تأمین‌کنندگان مقالات و اسناد علمی، فنی و پزشکی در جهان محسوب می‌شود</a:t>
            </a:r>
            <a:r>
              <a:rPr lang="fa-IR" sz="2000" b="1" dirty="0" smtClean="0">
                <a:solidFill>
                  <a:schemeClr val="tx1"/>
                </a:solidFill>
                <a:latin typeface="Times New Roman" pitchFamily="18" charset="0"/>
                <a:cs typeface="B Nazanin" pitchFamily="2" charset="-78"/>
              </a:rPr>
              <a:t>.</a:t>
            </a:r>
            <a:endParaRPr lang="en-US"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این </a:t>
            </a:r>
            <a:r>
              <a:rPr lang="fa-IR" sz="2000" b="1" dirty="0">
                <a:solidFill>
                  <a:schemeClr val="tx1"/>
                </a:solidFill>
                <a:latin typeface="Times New Roman" pitchFamily="18" charset="0"/>
                <a:cs typeface="B Nazanin" pitchFamily="2" charset="-78"/>
              </a:rPr>
              <a:t>مؤسسه در آمستردام قرار دارد. در حالی که در آمریکا، انگلستان و جاهای دیگر نیز فعالیت‌های مهمی دارد</a:t>
            </a:r>
            <a:r>
              <a:rPr lang="fa-IR" sz="2000" b="1" dirty="0" smtClean="0">
                <a:solidFill>
                  <a:schemeClr val="tx1"/>
                </a:solidFill>
                <a:latin typeface="Times New Roman" pitchFamily="18" charset="0"/>
                <a:cs typeface="B Nazanin" pitchFamily="2" charset="-78"/>
              </a:rPr>
              <a:t>.</a:t>
            </a:r>
            <a:endParaRPr lang="en-US"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محصولات آن شامل نشریاتی چون </a:t>
            </a:r>
            <a:r>
              <a:rPr lang="en-US" sz="2000" b="1" dirty="0" smtClean="0">
                <a:solidFill>
                  <a:schemeClr val="tx1"/>
                </a:solidFill>
                <a:latin typeface="Times New Roman" pitchFamily="18" charset="0"/>
                <a:cs typeface="B Nazanin" pitchFamily="2" charset="-78"/>
              </a:rPr>
              <a:t>The </a:t>
            </a:r>
            <a:r>
              <a:rPr lang="en-US" sz="2000" b="1" dirty="0">
                <a:solidFill>
                  <a:schemeClr val="tx1"/>
                </a:solidFill>
                <a:latin typeface="Times New Roman" pitchFamily="18" charset="0"/>
                <a:cs typeface="B Nazanin" pitchFamily="2" charset="-78"/>
              </a:rPr>
              <a:t>Lancet </a:t>
            </a:r>
            <a:r>
              <a:rPr lang="fa-IR" sz="2000" b="1" dirty="0">
                <a:solidFill>
                  <a:schemeClr val="tx1"/>
                </a:solidFill>
                <a:latin typeface="Times New Roman" pitchFamily="18" charset="0"/>
                <a:cs typeface="B Nazanin" pitchFamily="2" charset="-78"/>
              </a:rPr>
              <a:t>و </a:t>
            </a:r>
            <a:r>
              <a:rPr lang="en-US" sz="2000" b="1" dirty="0" smtClean="0">
                <a:solidFill>
                  <a:schemeClr val="tx1"/>
                </a:solidFill>
                <a:latin typeface="Times New Roman" pitchFamily="18" charset="0"/>
                <a:cs typeface="B Nazanin" pitchFamily="2" charset="-78"/>
              </a:rPr>
              <a:t>Cell</a:t>
            </a:r>
            <a:r>
              <a:rPr lang="fa-IR" sz="2000" b="1" dirty="0" smtClean="0">
                <a:solidFill>
                  <a:schemeClr val="tx1"/>
                </a:solidFill>
                <a:latin typeface="Times New Roman" pitchFamily="18" charset="0"/>
                <a:cs typeface="B Nazanin" pitchFamily="2" charset="-78"/>
              </a:rPr>
              <a:t> </a:t>
            </a:r>
            <a:r>
              <a:rPr lang="en-US" sz="2000" b="1" dirty="0" smtClean="0">
                <a:solidFill>
                  <a:schemeClr val="tx1"/>
                </a:solidFill>
                <a:latin typeface="Times New Roman" pitchFamily="18" charset="0"/>
                <a:cs typeface="B Nazanin" pitchFamily="2" charset="-78"/>
              </a:rPr>
              <a:t>، </a:t>
            </a:r>
            <a:r>
              <a:rPr lang="en-US" sz="2000" b="1" dirty="0">
                <a:solidFill>
                  <a:schemeClr val="tx1"/>
                </a:solidFill>
                <a:latin typeface="Times New Roman" pitchFamily="18" charset="0"/>
                <a:cs typeface="B Nazanin" pitchFamily="2" charset="-78"/>
              </a:rPr>
              <a:t>Science Direct </a:t>
            </a:r>
            <a:r>
              <a:rPr lang="fa-IR" sz="2000" b="1" dirty="0" smtClean="0">
                <a:solidFill>
                  <a:schemeClr val="tx1"/>
                </a:solidFill>
                <a:latin typeface="Times New Roman" pitchFamily="18" charset="0"/>
                <a:cs typeface="B Nazanin" pitchFamily="2" charset="-78"/>
              </a:rPr>
              <a:t> </a:t>
            </a:r>
          </a:p>
          <a:p>
            <a:pPr marL="285750" indent="-28575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مجموعه </a:t>
            </a:r>
            <a:r>
              <a:rPr lang="fa-IR" sz="2000" b="1" dirty="0">
                <a:solidFill>
                  <a:schemeClr val="tx1"/>
                </a:solidFill>
                <a:latin typeface="Times New Roman" pitchFamily="18" charset="0"/>
                <a:cs typeface="B Nazanin" pitchFamily="2" charset="-78"/>
              </a:rPr>
              <a:t>ای از نشریات الکترونیکی، </a:t>
            </a:r>
            <a:endParaRPr lang="fa-IR"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سری </a:t>
            </a:r>
            <a:r>
              <a:rPr lang="fa-IR" sz="2000" b="1" dirty="0">
                <a:solidFill>
                  <a:schemeClr val="tx1"/>
                </a:solidFill>
                <a:latin typeface="Times New Roman" pitchFamily="18" charset="0"/>
                <a:cs typeface="B Nazanin" pitchFamily="2" charset="-78"/>
              </a:rPr>
              <a:t>های نشریات </a:t>
            </a:r>
            <a:r>
              <a:rPr lang="en-US" sz="2000" b="1" dirty="0">
                <a:solidFill>
                  <a:schemeClr val="tx1"/>
                </a:solidFill>
                <a:latin typeface="Times New Roman" pitchFamily="18" charset="0"/>
                <a:cs typeface="B Nazanin" pitchFamily="2" charset="-78"/>
              </a:rPr>
              <a:t>Trends and Current Opinion، </a:t>
            </a:r>
            <a:endParaRPr lang="fa-IR"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پایگاه </a:t>
            </a:r>
            <a:r>
              <a:rPr lang="fa-IR" sz="2000" b="1" dirty="0">
                <a:solidFill>
                  <a:schemeClr val="tx1"/>
                </a:solidFill>
                <a:latin typeface="Times New Roman" pitchFamily="18" charset="0"/>
                <a:cs typeface="B Nazanin" pitchFamily="2" charset="-78"/>
              </a:rPr>
              <a:t>داده استنادی </a:t>
            </a:r>
            <a:r>
              <a:rPr lang="fa-IR" sz="2000" b="1" dirty="0" smtClean="0">
                <a:solidFill>
                  <a:schemeClr val="tx1"/>
                </a:solidFill>
                <a:latin typeface="Times New Roman" pitchFamily="18" charset="0"/>
                <a:cs typeface="B Nazanin" pitchFamily="2" charset="-78"/>
              </a:rPr>
              <a:t>آنلاین </a:t>
            </a:r>
            <a:r>
              <a:rPr lang="en-US" sz="2000" b="1" dirty="0">
                <a:solidFill>
                  <a:schemeClr val="tx1"/>
                </a:solidFill>
                <a:latin typeface="Times New Roman" pitchFamily="18" charset="0"/>
                <a:cs typeface="B Nazanin" pitchFamily="2" charset="-78"/>
              </a:rPr>
              <a:t>Scopus </a:t>
            </a:r>
            <a:endParaRPr lang="fa-IR"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همچنین </a:t>
            </a:r>
            <a:r>
              <a:rPr lang="fa-IR" sz="2000" b="1" dirty="0">
                <a:solidFill>
                  <a:schemeClr val="tx1"/>
                </a:solidFill>
                <a:latin typeface="Times New Roman" pitchFamily="18" charset="0"/>
                <a:cs typeface="B Nazanin" pitchFamily="2" charset="-78"/>
              </a:rPr>
              <a:t>نشریه ی </a:t>
            </a:r>
            <a:r>
              <a:rPr lang="fa-IR" sz="2000" b="1" dirty="0" smtClean="0">
                <a:solidFill>
                  <a:schemeClr val="tx1"/>
                </a:solidFill>
                <a:latin typeface="Times New Roman" pitchFamily="18" charset="0"/>
                <a:cs typeface="B Nazanin" pitchFamily="2" charset="-78"/>
              </a:rPr>
              <a:t> </a:t>
            </a:r>
            <a:r>
              <a:rPr lang="en-US" sz="2000" b="1" dirty="0" smtClean="0">
                <a:solidFill>
                  <a:schemeClr val="tx1"/>
                </a:solidFill>
                <a:latin typeface="Times New Roman" pitchFamily="18" charset="0"/>
                <a:cs typeface="B Nazanin" pitchFamily="2" charset="-78"/>
              </a:rPr>
              <a:t>Clinical </a:t>
            </a:r>
            <a:r>
              <a:rPr lang="en-US" sz="2000" b="1" dirty="0">
                <a:solidFill>
                  <a:schemeClr val="tx1"/>
                </a:solidFill>
                <a:latin typeface="Times New Roman" pitchFamily="18" charset="0"/>
                <a:cs typeface="B Nazanin" pitchFamily="2" charset="-78"/>
              </a:rPr>
              <a:t>Key solution </a:t>
            </a:r>
            <a:r>
              <a:rPr lang="fa-IR" sz="2000" b="1" dirty="0" smtClean="0">
                <a:solidFill>
                  <a:schemeClr val="tx1"/>
                </a:solidFill>
                <a:latin typeface="Times New Roman" pitchFamily="18" charset="0"/>
                <a:cs typeface="B Nazanin" pitchFamily="2" charset="-78"/>
              </a:rPr>
              <a:t> برای </a:t>
            </a:r>
            <a:r>
              <a:rPr lang="fa-IR" sz="2000" b="1" dirty="0">
                <a:solidFill>
                  <a:schemeClr val="tx1"/>
                </a:solidFill>
                <a:latin typeface="Times New Roman" pitchFamily="18" charset="0"/>
                <a:cs typeface="B Nazanin" pitchFamily="2" charset="-78"/>
              </a:rPr>
              <a:t>پزشکان است</a:t>
            </a:r>
            <a:r>
              <a:rPr lang="fa-IR" sz="2000" b="1" dirty="0" smtClean="0">
                <a:solidFill>
                  <a:schemeClr val="tx1"/>
                </a:solidFill>
                <a:latin typeface="Times New Roman" pitchFamily="18" charset="0"/>
                <a:cs typeface="B Nazanin" pitchFamily="2" charset="-78"/>
              </a:rPr>
              <a:t>.                                                                     </a:t>
            </a:r>
            <a:r>
              <a:rPr lang="en-US" sz="2000" b="1" dirty="0" smtClean="0">
                <a:solidFill>
                  <a:schemeClr val="tx1"/>
                </a:solidFill>
                <a:latin typeface="Times New Roman" pitchFamily="18" charset="0"/>
                <a:cs typeface="B Nazanin" pitchFamily="2" charset="-78"/>
              </a:rPr>
              <a:t>https</a:t>
            </a:r>
            <a:r>
              <a:rPr lang="en-US" sz="2000" b="1" dirty="0">
                <a:solidFill>
                  <a:schemeClr val="tx1"/>
                </a:solidFill>
                <a:latin typeface="Times New Roman" pitchFamily="18" charset="0"/>
                <a:cs typeface="B Nazanin" pitchFamily="2" charset="-78"/>
              </a:rPr>
              <a:t>://</a:t>
            </a:r>
            <a:r>
              <a:rPr lang="en-US" sz="2000" b="1" dirty="0" smtClean="0">
                <a:solidFill>
                  <a:schemeClr val="tx1"/>
                </a:solidFill>
                <a:latin typeface="Times New Roman" pitchFamily="18" charset="0"/>
                <a:cs typeface="B Nazanin" pitchFamily="2" charset="-78"/>
              </a:rPr>
              <a:t>www.elsevier.com</a:t>
            </a:r>
            <a:r>
              <a:rPr lang="fa-IR" sz="2000" b="1" dirty="0" smtClean="0">
                <a:solidFill>
                  <a:schemeClr val="tx1"/>
                </a:solidFill>
                <a:latin typeface="Times New Roman" pitchFamily="18" charset="0"/>
                <a:cs typeface="B Nazanin" pitchFamily="2" charset="-78"/>
              </a:rPr>
              <a:t>              </a:t>
            </a:r>
            <a:endParaRPr lang="en-US" sz="2000" b="1" dirty="0">
              <a:solidFill>
                <a:schemeClr val="tx1"/>
              </a:solidFill>
              <a:latin typeface="Times New Roman" pitchFamily="18" charset="0"/>
              <a:cs typeface="B Nazanin" pitchFamily="2" charset="-78"/>
            </a:endParaRPr>
          </a:p>
        </p:txBody>
      </p:sp>
      <p:pic>
        <p:nvPicPr>
          <p:cNvPr id="4" name="Picture 3"/>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55857" y="1425197"/>
            <a:ext cx="1542955" cy="1759418"/>
          </a:xfrm>
          <a:prstGeom prst="rect">
            <a:avLst/>
          </a:prstGeom>
        </p:spPr>
      </p:pic>
      <p:sp>
        <p:nvSpPr>
          <p:cNvPr id="10" name="Footer Placeholder 9"/>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2" name="Date Placeholder 1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E4621B5-DFF4-47D4-B47C-8C5E7BEDF693}"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5274748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پایگاه های علمی بین المللی و داخلی</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fontScale="92500" lnSpcReduction="10000"/>
          </a:bodyPr>
          <a:lstStyle/>
          <a:p>
            <a:pPr marL="285750" indent="-285750" algn="just" rtl="1">
              <a:lnSpc>
                <a:spcPct val="210000"/>
              </a:lnSpc>
              <a:buFont typeface="Arial" panose="020B0604020202020204" pitchFamily="34" charset="0"/>
              <a:buChar char="•"/>
            </a:pPr>
            <a:r>
              <a:rPr lang="fa-IR" sz="2200" b="1" dirty="0">
                <a:solidFill>
                  <a:srgbClr val="FF0000"/>
                </a:solidFill>
                <a:latin typeface="Times New Roman" pitchFamily="18" charset="0"/>
                <a:cs typeface="B Nazanin" pitchFamily="2" charset="-78"/>
              </a:rPr>
              <a:t>پایگاه علمی </a:t>
            </a:r>
            <a:r>
              <a:rPr lang="en-US" sz="2200" b="1" dirty="0" smtClean="0">
                <a:solidFill>
                  <a:srgbClr val="FF0000"/>
                </a:solidFill>
                <a:latin typeface="Times New Roman" pitchFamily="18" charset="0"/>
                <a:cs typeface="B Nazanin" pitchFamily="2" charset="-78"/>
              </a:rPr>
              <a:t>Scopus</a:t>
            </a: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مالک اصلی </a:t>
            </a:r>
            <a:r>
              <a:rPr lang="fa-IR" sz="2000" b="1" dirty="0" smtClean="0">
                <a:solidFill>
                  <a:schemeClr val="tx1"/>
                </a:solidFill>
                <a:latin typeface="Times New Roman" pitchFamily="18" charset="0"/>
                <a:cs typeface="B Nazanin" pitchFamily="2" charset="-78"/>
              </a:rPr>
              <a:t>آن، </a:t>
            </a:r>
            <a:r>
              <a:rPr lang="fa-IR" sz="2000" b="1" dirty="0">
                <a:solidFill>
                  <a:schemeClr val="tx1"/>
                </a:solidFill>
                <a:latin typeface="Times New Roman" pitchFamily="18" charset="0"/>
                <a:cs typeface="B Nazanin" pitchFamily="2" charset="-78"/>
              </a:rPr>
              <a:t>پایگاه </a:t>
            </a:r>
            <a:r>
              <a:rPr lang="en-US" sz="2000" b="1" dirty="0">
                <a:solidFill>
                  <a:schemeClr val="tx1"/>
                </a:solidFill>
                <a:latin typeface="Times New Roman" pitchFamily="18" charset="0"/>
                <a:cs typeface="B Nazanin" pitchFamily="2" charset="-78"/>
              </a:rPr>
              <a:t>Elsevier</a:t>
            </a:r>
            <a:r>
              <a:rPr lang="fa-IR" sz="2000" b="1" dirty="0" smtClean="0">
                <a:solidFill>
                  <a:schemeClr val="tx1"/>
                </a:solidFill>
                <a:latin typeface="Times New Roman" pitchFamily="18" charset="0"/>
                <a:cs typeface="B Nazanin" pitchFamily="2" charset="-78"/>
              </a:rPr>
              <a:t> است و داده هایش </a:t>
            </a:r>
            <a:r>
              <a:rPr lang="fa-IR" sz="2000" b="1" dirty="0">
                <a:solidFill>
                  <a:schemeClr val="tx1"/>
                </a:solidFill>
                <a:latin typeface="Times New Roman" pitchFamily="18" charset="0"/>
                <a:cs typeface="B Nazanin" pitchFamily="2" charset="-78"/>
              </a:rPr>
              <a:t>از طریق </a:t>
            </a:r>
            <a:r>
              <a:rPr lang="fa-IR" sz="2000" b="1" dirty="0" smtClean="0">
                <a:solidFill>
                  <a:schemeClr val="tx1"/>
                </a:solidFill>
                <a:latin typeface="Times New Roman" pitchFamily="18" charset="0"/>
                <a:cs typeface="B Nazanin" pitchFamily="2" charset="-78"/>
              </a:rPr>
              <a:t>اشتراک گذاری </a:t>
            </a:r>
            <a:r>
              <a:rPr lang="fa-IR" sz="2000" b="1" dirty="0">
                <a:solidFill>
                  <a:schemeClr val="tx1"/>
                </a:solidFill>
                <a:latin typeface="Times New Roman" pitchFamily="18" charset="0"/>
                <a:cs typeface="B Nazanin" pitchFamily="2" charset="-78"/>
              </a:rPr>
              <a:t>آنلاین در اختیار متقاضیان قرار </a:t>
            </a:r>
            <a:r>
              <a:rPr lang="fa-IR" sz="2000" b="1" dirty="0" smtClean="0">
                <a:solidFill>
                  <a:schemeClr val="tx1"/>
                </a:solidFill>
                <a:latin typeface="Times New Roman" pitchFamily="18" charset="0"/>
                <a:cs typeface="B Nazanin" pitchFamily="2" charset="-78"/>
              </a:rPr>
              <a:t>می گیرد</a:t>
            </a:r>
            <a:r>
              <a:rPr lang="fa-IR" sz="2000" b="1" dirty="0">
                <a:solidFill>
                  <a:schemeClr val="tx1"/>
                </a:solidFill>
                <a:latin typeface="Times New Roman" pitchFamily="18" charset="0"/>
                <a:cs typeface="B Nazanin" pitchFamily="2" charset="-78"/>
              </a:rPr>
              <a:t>. </a:t>
            </a:r>
            <a:endParaRPr lang="en-US"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اﯾﻦ ﭘﺎﯾﮕﺎه ﺑﺎ ﭘﻮﺷﺶ ﻣﯿﺎن رﺷﺘﻪای وﺳﯿﻊ ﺧﻮد، ﻣﺠﻼت ﻋﻠﻤﯽ، ﮐﺘﺐ و ﻣﺠﻤﻮﻋﻪ ﻣﻘﺎﻻت ﮐﻨﻔﺮاﻧﺴﯽ را در زﻣﯿﻨﻪﻫﺎی ﺗﮑﻨﻮﻟﻮژی، ﭘﺰﺷﮑﯽ، ﻋﻠﻮم اﺟﺘﻤﺎﻋﯽ، ﻫﻨﺮ و ﻋﻠﻮم اﻧﺴﺎﻧﯽ اراﺋﻪ ﻣﯽدﻫﺪ. ﻫﻤﭽﻨﯿﻦ اﻣﮑﺎن ﺟﺴﺘﺠﻮ در ﺛﺒﺖاﺧﺘﺮاﻋﺎت را ﻧﯿﺰ ﻓﺮاﻫﻢ ﻣﯽﮐﻨﺪ. ﭘﯿﻮﻧﺪ ﻣﺴﺘﻘﯿﻢ ﺑﻪ ﻣﺘﻦ ﮐﺎﻣﻞ ﻣﻘﺎﻻت، اﯾﻦ ﭘﺎﯾﮕﺎه را ﺑﻪ ﯾﮑﯽ از اﺑﺰارﻫﺎی ﺳﺮﯾﻊ و ﺟﺎﻣﻊ ﺑﺮای ﺟﺴﺘﺠﻮ ﺗﺒﺪﯾﻞ ﮐﺮده اﺳﺖ.</a:t>
            </a:r>
            <a:endParaRPr lang="fa-IR" sz="2000" b="1" dirty="0" smtClean="0">
              <a:solidFill>
                <a:schemeClr val="tx1"/>
              </a:solidFill>
              <a:latin typeface="Times New Roman" pitchFamily="18" charset="0"/>
              <a:cs typeface="B Nazanin" pitchFamily="2" charset="-78"/>
            </a:endParaRPr>
          </a:p>
          <a:p>
            <a:pPr algn="l" rtl="1">
              <a:lnSpc>
                <a:spcPct val="210000"/>
              </a:lnSpc>
            </a:pPr>
            <a:endParaRPr lang="en-US" sz="2000" b="1" dirty="0">
              <a:solidFill>
                <a:schemeClr val="tx1"/>
              </a:solidFill>
              <a:latin typeface="Times New Roman" pitchFamily="18" charset="0"/>
              <a:cs typeface="B Nazanin" pitchFamily="2" charset="-78"/>
            </a:endParaRPr>
          </a:p>
          <a:p>
            <a:pPr algn="l" rtl="1">
              <a:lnSpc>
                <a:spcPct val="210000"/>
              </a:lnSpc>
            </a:pPr>
            <a:r>
              <a:rPr lang="en-US" sz="2000" b="1" dirty="0" smtClean="0">
                <a:solidFill>
                  <a:schemeClr val="tx1"/>
                </a:solidFill>
                <a:latin typeface="Times New Roman" pitchFamily="18" charset="0"/>
                <a:cs typeface="B Nazanin" pitchFamily="2" charset="-78"/>
              </a:rPr>
              <a:t>https</a:t>
            </a:r>
            <a:r>
              <a:rPr lang="en-US" sz="2000" b="1" dirty="0">
                <a:solidFill>
                  <a:schemeClr val="tx1"/>
                </a:solidFill>
                <a:latin typeface="Times New Roman" pitchFamily="18" charset="0"/>
                <a:cs typeface="B Nazanin" pitchFamily="2" charset="-78"/>
              </a:rPr>
              <a:t>://</a:t>
            </a:r>
            <a:r>
              <a:rPr lang="en-US" sz="2000" b="1" dirty="0" smtClean="0">
                <a:solidFill>
                  <a:schemeClr val="tx1"/>
                </a:solidFill>
                <a:latin typeface="Times New Roman" pitchFamily="18" charset="0"/>
                <a:cs typeface="B Nazanin" pitchFamily="2" charset="-78"/>
              </a:rPr>
              <a:t>www.scopus.com</a:t>
            </a:r>
            <a:endParaRPr lang="en-US" sz="2000" b="1" dirty="0">
              <a:solidFill>
                <a:schemeClr val="tx1"/>
              </a:solidFill>
              <a:latin typeface="Times New Roman" pitchFamily="18" charset="0"/>
              <a:cs typeface="B Nazanin" pitchFamily="2" charset="-78"/>
            </a:endParaRPr>
          </a:p>
        </p:txBody>
      </p:sp>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1326154"/>
            <a:ext cx="2431700" cy="1024679"/>
          </a:xfrm>
          <a:prstGeom prst="rect">
            <a:avLst/>
          </a:prstGeom>
        </p:spPr>
      </p:pic>
      <p:sp>
        <p:nvSpPr>
          <p:cNvPr id="10" name="Footer Placeholder 9"/>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2" name="Date Placeholder 1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560C17D-B50E-406A-AD6C-97ECC3D51C3A}"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804550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پایگاه های علمی بین المللی و داخلی</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fontScale="85000" lnSpcReduction="10000"/>
          </a:bodyPr>
          <a:lstStyle/>
          <a:p>
            <a:pPr marL="285750" indent="-285750" algn="just" rtl="1">
              <a:lnSpc>
                <a:spcPct val="210000"/>
              </a:lnSpc>
              <a:buFont typeface="Arial" panose="020B0604020202020204" pitchFamily="34" charset="0"/>
              <a:buChar char="•"/>
            </a:pPr>
            <a:r>
              <a:rPr lang="fa-IR" sz="2400" b="1" dirty="0">
                <a:solidFill>
                  <a:srgbClr val="FF0000"/>
                </a:solidFill>
                <a:latin typeface="Times New Roman" pitchFamily="18" charset="0"/>
                <a:cs typeface="B Nazanin" pitchFamily="2" charset="-78"/>
              </a:rPr>
              <a:t>پایگاه علمی </a:t>
            </a:r>
            <a:r>
              <a:rPr lang="en-US" sz="2400" b="1" dirty="0">
                <a:solidFill>
                  <a:srgbClr val="FF0000"/>
                </a:solidFill>
                <a:latin typeface="Times New Roman" pitchFamily="18" charset="0"/>
                <a:cs typeface="B Nazanin" pitchFamily="2" charset="-78"/>
              </a:rPr>
              <a:t>sciencedirect</a:t>
            </a:r>
            <a:endParaRPr lang="en-US" sz="2400" b="1" dirty="0" smtClean="0">
              <a:solidFill>
                <a:srgbClr val="FF0000"/>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یکی از بزرگترین کتابخانه‌های دیجیتال آنلاین در زمینه‌های علمی است. محصول شرکت هلندی </a:t>
            </a:r>
            <a:r>
              <a:rPr lang="en-US" sz="2000" b="1" dirty="0">
                <a:solidFill>
                  <a:schemeClr val="tx1"/>
                </a:solidFill>
                <a:latin typeface="Times New Roman" pitchFamily="18" charset="0"/>
                <a:cs typeface="B Nazanin" pitchFamily="2" charset="-78"/>
              </a:rPr>
              <a:t>Elsevier</a:t>
            </a:r>
            <a:r>
              <a:rPr lang="fa-IR" sz="2000" b="1" dirty="0" smtClean="0">
                <a:solidFill>
                  <a:schemeClr val="tx1"/>
                </a:solidFill>
                <a:latin typeface="Times New Roman" pitchFamily="18" charset="0"/>
                <a:cs typeface="B Nazanin" pitchFamily="2" charset="-78"/>
              </a:rPr>
              <a:t> است.</a:t>
            </a:r>
            <a:endParaRPr lang="en-US"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در </a:t>
            </a:r>
            <a:r>
              <a:rPr lang="fa-IR" sz="2000" b="1" dirty="0">
                <a:solidFill>
                  <a:schemeClr val="tx1"/>
                </a:solidFill>
                <a:latin typeface="Times New Roman" pitchFamily="18" charset="0"/>
                <a:cs typeface="B Nazanin" pitchFamily="2" charset="-78"/>
              </a:rPr>
              <a:t>حدود ۱۲ میلیون مقاله از ۳۵۰۰ ژورنال آکادمیک، ۳۴۰۰۰ کتاب الکترونیکی، کتاب‌های مرجع و دستنامه را شامل </a:t>
            </a:r>
            <a:r>
              <a:rPr lang="fa-IR" sz="2000" b="1" dirty="0" smtClean="0">
                <a:solidFill>
                  <a:schemeClr val="tx1"/>
                </a:solidFill>
                <a:latin typeface="Times New Roman" pitchFamily="18" charset="0"/>
                <a:cs typeface="B Nazanin" pitchFamily="2" charset="-78"/>
              </a:rPr>
              <a:t>می‌شود</a:t>
            </a:r>
            <a:r>
              <a:rPr lang="en-US" sz="2000" b="1" dirty="0" smtClean="0">
                <a:solidFill>
                  <a:schemeClr val="tx1"/>
                </a:solidFill>
                <a:latin typeface="Times New Roman" pitchFamily="18" charset="0"/>
                <a:cs typeface="B Nazanin" pitchFamily="2" charset="-78"/>
              </a:rPr>
              <a:t>.</a:t>
            </a: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م</a:t>
            </a:r>
            <a:r>
              <a:rPr lang="fa-IR" sz="2000" b="1" dirty="0" smtClean="0">
                <a:solidFill>
                  <a:schemeClr val="tx1"/>
                </a:solidFill>
                <a:latin typeface="Times New Roman" pitchFamily="18" charset="0"/>
                <a:cs typeface="B Nazanin" pitchFamily="2" charset="-78"/>
              </a:rPr>
              <a:t>قاله‌ها </a:t>
            </a:r>
            <a:r>
              <a:rPr lang="fa-IR" sz="2000" b="1" dirty="0">
                <a:solidFill>
                  <a:schemeClr val="tx1"/>
                </a:solidFill>
                <a:latin typeface="Times New Roman" pitchFamily="18" charset="0"/>
                <a:cs typeface="B Nazanin" pitchFamily="2" charset="-78"/>
              </a:rPr>
              <a:t>در چهار زمینه اصلی زیر ارائه می‌شوند</a:t>
            </a:r>
            <a:r>
              <a:rPr lang="fa-IR" sz="2000" b="1" dirty="0" smtClean="0">
                <a:solidFill>
                  <a:schemeClr val="tx1"/>
                </a:solidFill>
                <a:latin typeface="Times New Roman" pitchFamily="18" charset="0"/>
                <a:cs typeface="B Nazanin" pitchFamily="2" charset="-78"/>
              </a:rPr>
              <a:t>:</a:t>
            </a:r>
            <a:endParaRPr lang="fa-IR" sz="2000" b="1" dirty="0">
              <a:solidFill>
                <a:schemeClr val="tx1"/>
              </a:solidFill>
              <a:latin typeface="Times New Roman" pitchFamily="18" charset="0"/>
              <a:cs typeface="B Nazanin" pitchFamily="2" charset="-78"/>
            </a:endParaRPr>
          </a:p>
          <a:p>
            <a:pPr lvl="1" algn="just" rtl="1">
              <a:lnSpc>
                <a:spcPct val="120000"/>
              </a:lnSpc>
            </a:pPr>
            <a:r>
              <a:rPr lang="fa-IR" sz="2000" b="1" dirty="0" smtClean="0">
                <a:solidFill>
                  <a:schemeClr val="tx1"/>
                </a:solidFill>
                <a:latin typeface="Times New Roman" pitchFamily="18" charset="0"/>
                <a:cs typeface="B Nazanin" pitchFamily="2" charset="-78"/>
              </a:rPr>
              <a:t>- </a:t>
            </a:r>
            <a:r>
              <a:rPr lang="fa-IR" sz="2000" b="1" dirty="0">
                <a:solidFill>
                  <a:schemeClr val="tx1"/>
                </a:solidFill>
                <a:latin typeface="Times New Roman" pitchFamily="18" charset="0"/>
                <a:cs typeface="B Nazanin" pitchFamily="2" charset="-78"/>
              </a:rPr>
              <a:t>علوم پایه و </a:t>
            </a:r>
            <a:r>
              <a:rPr lang="fa-IR" sz="2000" b="1" dirty="0" smtClean="0">
                <a:solidFill>
                  <a:schemeClr val="tx1"/>
                </a:solidFill>
                <a:latin typeface="Times New Roman" pitchFamily="18" charset="0"/>
                <a:cs typeface="B Nazanin" pitchFamily="2" charset="-78"/>
              </a:rPr>
              <a:t>مهندسی</a:t>
            </a:r>
            <a:endParaRPr lang="fa-IR" sz="2000" b="1" dirty="0">
              <a:solidFill>
                <a:schemeClr val="tx1"/>
              </a:solidFill>
              <a:latin typeface="Times New Roman" pitchFamily="18" charset="0"/>
              <a:cs typeface="B Nazanin" pitchFamily="2" charset="-78"/>
            </a:endParaRPr>
          </a:p>
          <a:p>
            <a:pPr lvl="1" algn="just" rtl="1">
              <a:lnSpc>
                <a:spcPct val="120000"/>
              </a:lnSpc>
            </a:pPr>
            <a:r>
              <a:rPr lang="fa-IR" sz="2000" b="1" dirty="0">
                <a:solidFill>
                  <a:schemeClr val="tx1"/>
                </a:solidFill>
                <a:latin typeface="Times New Roman" pitchFamily="18" charset="0"/>
                <a:cs typeface="B Nazanin" pitchFamily="2" charset="-78"/>
              </a:rPr>
              <a:t>- علوم زیستی</a:t>
            </a:r>
          </a:p>
          <a:p>
            <a:pPr lvl="1" algn="just" rtl="1">
              <a:lnSpc>
                <a:spcPct val="120000"/>
              </a:lnSpc>
            </a:pPr>
            <a:r>
              <a:rPr lang="fa-IR" sz="2000" b="1" dirty="0" smtClean="0">
                <a:solidFill>
                  <a:schemeClr val="tx1"/>
                </a:solidFill>
                <a:latin typeface="Times New Roman" pitchFamily="18" charset="0"/>
                <a:cs typeface="B Nazanin" pitchFamily="2" charset="-78"/>
              </a:rPr>
              <a:t>- بهداشت</a:t>
            </a:r>
            <a:endParaRPr lang="fa-IR" sz="2000" b="1" dirty="0">
              <a:solidFill>
                <a:schemeClr val="tx1"/>
              </a:solidFill>
              <a:latin typeface="Times New Roman" pitchFamily="18" charset="0"/>
              <a:cs typeface="B Nazanin" pitchFamily="2" charset="-78"/>
            </a:endParaRPr>
          </a:p>
          <a:p>
            <a:pPr lvl="1" algn="just" rtl="1">
              <a:lnSpc>
                <a:spcPct val="120000"/>
              </a:lnSpc>
            </a:pPr>
            <a:r>
              <a:rPr lang="fa-IR" sz="2000" b="1" dirty="0">
                <a:solidFill>
                  <a:schemeClr val="tx1"/>
                </a:solidFill>
                <a:latin typeface="Times New Roman" pitchFamily="18" charset="0"/>
                <a:cs typeface="B Nazanin" pitchFamily="2" charset="-78"/>
              </a:rPr>
              <a:t>- علوم اجتماعی و انسانی</a:t>
            </a:r>
            <a:endParaRPr lang="en-US" sz="2000" b="1" dirty="0">
              <a:solidFill>
                <a:schemeClr val="tx1"/>
              </a:solidFill>
              <a:latin typeface="Times New Roman" pitchFamily="18" charset="0"/>
              <a:cs typeface="B Nazanin" pitchFamily="2" charset="-78"/>
            </a:endParaRPr>
          </a:p>
          <a:p>
            <a:pPr algn="l" rtl="1">
              <a:lnSpc>
                <a:spcPct val="210000"/>
              </a:lnSpc>
            </a:pPr>
            <a:r>
              <a:rPr lang="en-US" sz="2000" b="1" dirty="0">
                <a:solidFill>
                  <a:schemeClr val="tx1"/>
                </a:solidFill>
                <a:latin typeface="Times New Roman" pitchFamily="18" charset="0"/>
                <a:cs typeface="B Nazanin" pitchFamily="2" charset="-78"/>
              </a:rPr>
              <a:t>https://www.sciencedirect.com/</a:t>
            </a:r>
          </a:p>
        </p:txBody>
      </p:sp>
      <p:pic>
        <p:nvPicPr>
          <p:cNvPr id="4" name="Picture 3"/>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0" y="1263103"/>
            <a:ext cx="3751702" cy="954450"/>
          </a:xfrm>
          <a:prstGeom prst="rect">
            <a:avLst/>
          </a:prstGeom>
        </p:spPr>
      </p:pic>
      <p:sp>
        <p:nvSpPr>
          <p:cNvPr id="10" name="Footer Placeholder 9"/>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2" name="Date Placeholder 1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67201D91-2296-44C6-BAEA-0AAADB4B0909}"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177299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پایگاه های علمی بین المللی و داخلی</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a:solidFill>
                  <a:srgbClr val="FF0000"/>
                </a:solidFill>
                <a:latin typeface="Times New Roman" pitchFamily="18" charset="0"/>
                <a:cs typeface="B Nazanin" pitchFamily="2" charset="-78"/>
              </a:rPr>
              <a:t>پایگاه علمی </a:t>
            </a:r>
            <a:r>
              <a:rPr lang="en-US" sz="2000" b="1" dirty="0" smtClean="0">
                <a:solidFill>
                  <a:srgbClr val="FF0000"/>
                </a:solidFill>
                <a:latin typeface="Times New Roman" pitchFamily="18" charset="0"/>
                <a:cs typeface="B Nazanin" pitchFamily="2" charset="-78"/>
              </a:rPr>
              <a:t>Springer</a:t>
            </a: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ی</a:t>
            </a:r>
            <a:r>
              <a:rPr lang="fa-IR" sz="2000" b="1" dirty="0" smtClean="0">
                <a:solidFill>
                  <a:schemeClr val="tx1"/>
                </a:solidFill>
                <a:latin typeface="Times New Roman" pitchFamily="18" charset="0"/>
                <a:cs typeface="B Nazanin" pitchFamily="2" charset="-78"/>
              </a:rPr>
              <a:t>ک </a:t>
            </a:r>
            <a:r>
              <a:rPr lang="fa-IR" sz="2000" b="1" dirty="0">
                <a:solidFill>
                  <a:schemeClr val="tx1"/>
                </a:solidFill>
                <a:latin typeface="Times New Roman" pitchFamily="18" charset="0"/>
                <a:cs typeface="B Nazanin" pitchFamily="2" charset="-78"/>
              </a:rPr>
              <a:t>ناشر بین‌المللی است که کتب آکادمیک و مجلات تخصصی علمی، کتاب‌های الکترونیکی و مجلات مروری علمی، </a:t>
            </a:r>
            <a:r>
              <a:rPr lang="fa-IR" sz="2000" b="1" dirty="0" smtClean="0">
                <a:solidFill>
                  <a:schemeClr val="tx1"/>
                </a:solidFill>
                <a:latin typeface="Times New Roman" pitchFamily="18" charset="0"/>
                <a:cs typeface="B Nazanin" pitchFamily="2" charset="-78"/>
              </a:rPr>
              <a:t>فنی </a:t>
            </a:r>
            <a:r>
              <a:rPr lang="fa-IR" sz="2000" b="1" dirty="0">
                <a:solidFill>
                  <a:schemeClr val="tx1"/>
                </a:solidFill>
                <a:latin typeface="Times New Roman" pitchFamily="18" charset="0"/>
                <a:cs typeface="B Nazanin" pitchFamily="2" charset="-78"/>
              </a:rPr>
              <a:t>و پزشکی را منتشر می‌کند؛ و مقر اصلی آن در برلین قرار دارد. </a:t>
            </a:r>
            <a:endParaRPr lang="fa-IR"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en-US" sz="2000" b="1" dirty="0">
                <a:solidFill>
                  <a:schemeClr val="tx1"/>
                </a:solidFill>
                <a:latin typeface="Times New Roman" pitchFamily="18" charset="0"/>
                <a:cs typeface="B Nazanin" pitchFamily="2" charset="-78"/>
              </a:rPr>
              <a:t>Springer</a:t>
            </a:r>
            <a:r>
              <a:rPr lang="fa-IR" sz="2000" b="1" dirty="0" smtClean="0">
                <a:solidFill>
                  <a:schemeClr val="tx1"/>
                </a:solidFill>
                <a:latin typeface="Times New Roman" pitchFamily="18" charset="0"/>
                <a:cs typeface="B Nazanin" pitchFamily="2" charset="-78"/>
              </a:rPr>
              <a:t> </a:t>
            </a:r>
            <a:r>
              <a:rPr lang="fa-IR" sz="2000" b="1" dirty="0">
                <a:solidFill>
                  <a:schemeClr val="tx1"/>
                </a:solidFill>
                <a:latin typeface="Times New Roman" pitchFamily="18" charset="0"/>
                <a:cs typeface="B Nazanin" pitchFamily="2" charset="-78"/>
              </a:rPr>
              <a:t>پس از </a:t>
            </a:r>
            <a:r>
              <a:rPr lang="en-US" sz="2000" b="1" dirty="0">
                <a:solidFill>
                  <a:schemeClr val="tx1"/>
                </a:solidFill>
                <a:latin typeface="Times New Roman" pitchFamily="18" charset="0"/>
                <a:cs typeface="B Nazanin" pitchFamily="2" charset="-78"/>
              </a:rPr>
              <a:t>Elsevier</a:t>
            </a:r>
            <a:r>
              <a:rPr lang="fa-IR" sz="2000" b="1" dirty="0" smtClean="0">
                <a:solidFill>
                  <a:schemeClr val="tx1"/>
                </a:solidFill>
                <a:latin typeface="Times New Roman" pitchFamily="18" charset="0"/>
                <a:cs typeface="B Nazanin" pitchFamily="2" charset="-78"/>
              </a:rPr>
              <a:t> </a:t>
            </a:r>
            <a:r>
              <a:rPr lang="fa-IR" sz="2000" b="1" dirty="0">
                <a:solidFill>
                  <a:schemeClr val="tx1"/>
                </a:solidFill>
                <a:latin typeface="Times New Roman" pitchFamily="18" charset="0"/>
                <a:cs typeface="B Nazanin" pitchFamily="2" charset="-78"/>
              </a:rPr>
              <a:t>دومین ناشر بزرگ مجلات تخصصی </a:t>
            </a:r>
            <a:r>
              <a:rPr lang="fa-IR" sz="2000" b="1" dirty="0" smtClean="0">
                <a:solidFill>
                  <a:schemeClr val="tx1"/>
                </a:solidFill>
                <a:latin typeface="Times New Roman" pitchFamily="18" charset="0"/>
                <a:cs typeface="B Nazanin" pitchFamily="2" charset="-78"/>
              </a:rPr>
              <a:t>دنیاست.</a:t>
            </a:r>
          </a:p>
          <a:p>
            <a:pPr algn="l" rtl="1">
              <a:lnSpc>
                <a:spcPct val="210000"/>
              </a:lnSpc>
            </a:pPr>
            <a:r>
              <a:rPr lang="en-US" sz="2000" b="1" dirty="0" smtClean="0">
                <a:solidFill>
                  <a:schemeClr val="tx1"/>
                </a:solidFill>
                <a:latin typeface="Times New Roman" pitchFamily="18" charset="0"/>
                <a:cs typeface="B Nazanin" pitchFamily="2" charset="-78"/>
              </a:rPr>
              <a:t>https</a:t>
            </a:r>
            <a:r>
              <a:rPr lang="en-US" sz="2000" b="1" dirty="0">
                <a:solidFill>
                  <a:schemeClr val="tx1"/>
                </a:solidFill>
                <a:latin typeface="Times New Roman" pitchFamily="18" charset="0"/>
                <a:cs typeface="B Nazanin" pitchFamily="2" charset="-78"/>
              </a:rPr>
              <a:t>://</a:t>
            </a:r>
            <a:r>
              <a:rPr lang="en-US" sz="2000" b="1" dirty="0" smtClean="0">
                <a:solidFill>
                  <a:schemeClr val="tx1"/>
                </a:solidFill>
                <a:latin typeface="Times New Roman" pitchFamily="18" charset="0"/>
                <a:cs typeface="B Nazanin" pitchFamily="2" charset="-78"/>
              </a:rPr>
              <a:t>link.springer.com</a:t>
            </a:r>
            <a:endParaRPr lang="en-US" sz="2000" b="1" dirty="0">
              <a:solidFill>
                <a:schemeClr val="tx1"/>
              </a:solidFill>
              <a:latin typeface="Times New Roman" pitchFamily="18" charset="0"/>
              <a:cs typeface="B Nazanin" pitchFamily="2" charset="-78"/>
            </a:endParaRPr>
          </a:p>
        </p:txBody>
      </p:sp>
      <p:pic>
        <p:nvPicPr>
          <p:cNvPr id="4" name="Picture 3"/>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0" y="1292661"/>
            <a:ext cx="3764350" cy="1085218"/>
          </a:xfrm>
          <a:prstGeom prst="rect">
            <a:avLst/>
          </a:prstGeom>
        </p:spPr>
      </p:pic>
      <p:sp>
        <p:nvSpPr>
          <p:cNvPr id="10" name="Footer Placeholder 9"/>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2" name="Date Placeholder 1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781A591-235B-45FB-9108-18362CF1E3A4}"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376297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پایگاه های علمی بین المللی و داخلی</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smtClean="0">
                <a:solidFill>
                  <a:srgbClr val="FF0000"/>
                </a:solidFill>
                <a:latin typeface="Times New Roman" pitchFamily="18" charset="0"/>
                <a:cs typeface="B Nazanin" pitchFamily="2" charset="-78"/>
              </a:rPr>
              <a:t>مؤسسه </a:t>
            </a:r>
            <a:r>
              <a:rPr lang="en-US" sz="2000" b="1" dirty="0" smtClean="0">
                <a:solidFill>
                  <a:srgbClr val="FF0000"/>
                </a:solidFill>
                <a:latin typeface="Times New Roman" pitchFamily="18" charset="0"/>
                <a:cs typeface="B Nazanin" pitchFamily="2" charset="-78"/>
              </a:rPr>
              <a:t>IEEE( </a:t>
            </a:r>
            <a:r>
              <a:rPr lang="en-US" sz="2000" b="1" dirty="0" smtClean="0">
                <a:solidFill>
                  <a:schemeClr val="tx2">
                    <a:lumMod val="75000"/>
                  </a:schemeClr>
                </a:solidFill>
                <a:latin typeface="Times New Roman" pitchFamily="18" charset="0"/>
                <a:cs typeface="B Nazanin" pitchFamily="2" charset="-78"/>
              </a:rPr>
              <a:t>The </a:t>
            </a:r>
            <a:r>
              <a:rPr lang="en-US" sz="2000" b="1" dirty="0">
                <a:solidFill>
                  <a:schemeClr val="tx2">
                    <a:lumMod val="75000"/>
                  </a:schemeClr>
                </a:solidFill>
                <a:latin typeface="Times New Roman" pitchFamily="18" charset="0"/>
                <a:cs typeface="B Nazanin" pitchFamily="2" charset="-78"/>
              </a:rPr>
              <a:t>Institute of Electrical and Electronics </a:t>
            </a:r>
            <a:r>
              <a:rPr lang="en-US" sz="2000" b="1" dirty="0" smtClean="0">
                <a:solidFill>
                  <a:schemeClr val="tx2">
                    <a:lumMod val="75000"/>
                  </a:schemeClr>
                </a:solidFill>
                <a:latin typeface="Times New Roman" pitchFamily="18" charset="0"/>
                <a:cs typeface="B Nazanin" pitchFamily="2" charset="-78"/>
              </a:rPr>
              <a:t>Engineers </a:t>
            </a:r>
            <a:r>
              <a:rPr lang="en-US" sz="2000" b="1" dirty="0" smtClean="0">
                <a:solidFill>
                  <a:srgbClr val="FF0000"/>
                </a:solidFill>
                <a:latin typeface="Times New Roman" pitchFamily="18" charset="0"/>
                <a:cs typeface="B Nazanin" pitchFamily="2" charset="-78"/>
              </a:rPr>
              <a:t>)</a:t>
            </a:r>
            <a:r>
              <a:rPr lang="en-US" sz="2000" b="1" dirty="0" smtClean="0">
                <a:solidFill>
                  <a:schemeClr val="tx1"/>
                </a:solidFill>
                <a:latin typeface="Times New Roman" pitchFamily="18" charset="0"/>
                <a:cs typeface="B Nazanin" pitchFamily="2" charset="-78"/>
              </a:rPr>
              <a:t> </a:t>
            </a:r>
            <a:endParaRPr lang="en-US" sz="2000" b="1" dirty="0" smtClean="0">
              <a:solidFill>
                <a:srgbClr val="FF0000"/>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یکی از بزرگترین پایگاه­های اطلاعاتی در زمینه مهندسی برق، تکنولوژی اطلاعات، الکترونیک، کامپیوتر، فیزیک، فیزیک کاربردی و علوم وابسته است. </a:t>
            </a:r>
            <a:endParaRPr lang="en-US"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عنوان اصلی این پایگاه "انجمن مهندسین برق و الکترونیک آمریکا" </a:t>
            </a:r>
            <a:r>
              <a:rPr lang="fa-IR" sz="2000" b="1" dirty="0" smtClean="0">
                <a:solidFill>
                  <a:schemeClr val="tx1"/>
                </a:solidFill>
                <a:latin typeface="Times New Roman" pitchFamily="18" charset="0"/>
                <a:cs typeface="B Nazanin" pitchFamily="2" charset="-78"/>
              </a:rPr>
              <a:t>است که یک</a:t>
            </a:r>
            <a:r>
              <a:rPr lang="en-US" sz="2000" b="1" dirty="0" smtClean="0">
                <a:solidFill>
                  <a:schemeClr val="tx1"/>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صد </a:t>
            </a:r>
            <a:r>
              <a:rPr lang="fa-IR" sz="2000" b="1" dirty="0">
                <a:solidFill>
                  <a:schemeClr val="tx1"/>
                </a:solidFill>
                <a:latin typeface="Times New Roman" pitchFamily="18" charset="0"/>
                <a:cs typeface="B Nazanin" pitchFamily="2" charset="-78"/>
              </a:rPr>
              <a:t>سال از </a:t>
            </a:r>
            <a:r>
              <a:rPr lang="fa-IR" sz="2000" b="1" dirty="0" smtClean="0">
                <a:solidFill>
                  <a:schemeClr val="tx1"/>
                </a:solidFill>
                <a:latin typeface="Times New Roman" pitchFamily="18" charset="0"/>
                <a:cs typeface="B Nazanin" pitchFamily="2" charset="-78"/>
              </a:rPr>
              <a:t>تأسیس </a:t>
            </a:r>
            <a:r>
              <a:rPr lang="fa-IR" sz="2000" b="1" dirty="0">
                <a:solidFill>
                  <a:schemeClr val="tx1"/>
                </a:solidFill>
                <a:latin typeface="Times New Roman" pitchFamily="18" charset="0"/>
                <a:cs typeface="B Nazanin" pitchFamily="2" charset="-78"/>
              </a:rPr>
              <a:t>آن می گذرد</a:t>
            </a:r>
            <a:r>
              <a:rPr lang="fa-IR" sz="2000" b="1" dirty="0" smtClean="0">
                <a:solidFill>
                  <a:schemeClr val="tx1"/>
                </a:solidFill>
                <a:latin typeface="Times New Roman" pitchFamily="18" charset="0"/>
                <a:cs typeface="B Nazanin" pitchFamily="2" charset="-78"/>
              </a:rPr>
              <a:t>.</a:t>
            </a: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آدرس دسترسی به بخش </a:t>
            </a:r>
            <a:r>
              <a:rPr lang="fa-IR" sz="2000" b="1" dirty="0" smtClean="0">
                <a:solidFill>
                  <a:schemeClr val="tx1"/>
                </a:solidFill>
                <a:latin typeface="Times New Roman" pitchFamily="18" charset="0"/>
                <a:cs typeface="B Nazanin" pitchFamily="2" charset="-78"/>
              </a:rPr>
              <a:t>مقالات                                                                                         </a:t>
            </a:r>
            <a:r>
              <a:rPr lang="en-US" sz="2000" b="1" dirty="0">
                <a:solidFill>
                  <a:schemeClr val="tx1"/>
                </a:solidFill>
                <a:latin typeface="Times New Roman" pitchFamily="18" charset="0"/>
                <a:cs typeface="B Nazanin" pitchFamily="2" charset="-78"/>
                <a:hlinkClick r:id="rId4"/>
              </a:rPr>
              <a:t>https://</a:t>
            </a:r>
            <a:r>
              <a:rPr lang="en-US" sz="2000" b="1" dirty="0" smtClean="0">
                <a:solidFill>
                  <a:schemeClr val="tx1"/>
                </a:solidFill>
                <a:latin typeface="Times New Roman" pitchFamily="18" charset="0"/>
                <a:cs typeface="B Nazanin" pitchFamily="2" charset="-78"/>
                <a:hlinkClick r:id="rId4"/>
              </a:rPr>
              <a:t>www.ieeexplore.ieee.org</a:t>
            </a:r>
            <a:endParaRPr lang="fa-IR"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کسب اطلاعات بیشتر در مورد پایگاه    </a:t>
            </a:r>
            <a:r>
              <a:rPr lang="en-US" sz="2000" b="1" dirty="0" smtClean="0">
                <a:solidFill>
                  <a:schemeClr val="tx1"/>
                </a:solidFill>
                <a:latin typeface="Times New Roman" pitchFamily="18" charset="0"/>
                <a:cs typeface="B Nazanin" pitchFamily="2" charset="-78"/>
              </a:rPr>
              <a:t>IEEE Xplore</a:t>
            </a:r>
            <a:r>
              <a:rPr lang="fa-IR" sz="2000" b="1" dirty="0" smtClean="0">
                <a:solidFill>
                  <a:schemeClr val="tx1"/>
                </a:solidFill>
                <a:latin typeface="Times New Roman" pitchFamily="18" charset="0"/>
                <a:cs typeface="B Nazanin" pitchFamily="2" charset="-78"/>
              </a:rPr>
              <a:t>                               </a:t>
            </a:r>
            <a:r>
              <a:rPr lang="en-US" sz="2000" b="1" dirty="0">
                <a:solidFill>
                  <a:schemeClr val="tx1"/>
                </a:solidFill>
                <a:latin typeface="Times New Roman" pitchFamily="18" charset="0"/>
                <a:cs typeface="B Nazanin" pitchFamily="2" charset="-78"/>
                <a:hlinkClick r:id="rId5"/>
              </a:rPr>
              <a:t>https://</a:t>
            </a:r>
            <a:r>
              <a:rPr lang="en-US" sz="2000" b="1" dirty="0" smtClean="0">
                <a:solidFill>
                  <a:schemeClr val="tx1"/>
                </a:solidFill>
                <a:latin typeface="Times New Roman" pitchFamily="18" charset="0"/>
                <a:cs typeface="B Nazanin" pitchFamily="2" charset="-78"/>
                <a:hlinkClick r:id="rId5"/>
              </a:rPr>
              <a:t>ieeexplore.ieee.org/xpl/aboutUs.jsp</a:t>
            </a:r>
            <a:r>
              <a:rPr lang="fa-IR" sz="2000" b="1" dirty="0" smtClean="0">
                <a:solidFill>
                  <a:schemeClr val="tx1"/>
                </a:solidFill>
                <a:latin typeface="Times New Roman" pitchFamily="18" charset="0"/>
                <a:cs typeface="B Nazanin" pitchFamily="2" charset="-78"/>
              </a:rPr>
              <a:t>                                                </a:t>
            </a:r>
            <a:endParaRPr lang="en-US" sz="2000" b="1" dirty="0">
              <a:solidFill>
                <a:schemeClr val="tx1"/>
              </a:solidFill>
              <a:latin typeface="Times New Roman" pitchFamily="18" charset="0"/>
              <a:cs typeface="B Nazanin" pitchFamily="2" charset="-78"/>
            </a:endParaRPr>
          </a:p>
        </p:txBody>
      </p:sp>
      <p:pic>
        <p:nvPicPr>
          <p:cNvPr id="4" name="Picture 3"/>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255857" y="1345605"/>
            <a:ext cx="2954721" cy="927120"/>
          </a:xfrm>
          <a:prstGeom prst="rect">
            <a:avLst/>
          </a:prstGeom>
        </p:spPr>
      </p:pic>
      <p:sp>
        <p:nvSpPr>
          <p:cNvPr id="10" name="Footer Placeholder 9"/>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2" name="Date Placeholder 1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0D8013B-D4D3-4D90-9C08-51B68F52BAC7}"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65202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پایگاه های علمی بین المللی و داخلی</a:t>
            </a:r>
            <a:endParaRPr lang="en-US" sz="3200" b="1" dirty="0">
              <a:solidFill>
                <a:srgbClr val="00ADEE"/>
              </a:solidFill>
              <a:latin typeface="LubalinGraphStd-Demi"/>
              <a:ea typeface="+mn-ea"/>
              <a:cs typeface="0 Nazanin Bold" panose="00000700000000000000" pitchFamily="2" charset="-78"/>
            </a:endParaRPr>
          </a:p>
        </p:txBody>
      </p: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a:solidFill>
                  <a:srgbClr val="FF0000"/>
                </a:solidFill>
                <a:latin typeface="Times New Roman" pitchFamily="18" charset="0"/>
                <a:cs typeface="B Nazanin" pitchFamily="2" charset="-78"/>
              </a:rPr>
              <a:t>پایگاه استنادی علوم جهان </a:t>
            </a:r>
            <a:r>
              <a:rPr lang="fa-IR" sz="2000" b="1" dirty="0" smtClean="0">
                <a:solidFill>
                  <a:srgbClr val="FF0000"/>
                </a:solidFill>
                <a:latin typeface="Times New Roman" pitchFamily="18" charset="0"/>
                <a:cs typeface="B Nazanin" pitchFamily="2" charset="-78"/>
              </a:rPr>
              <a:t>اسلام (</a:t>
            </a:r>
            <a:r>
              <a:rPr lang="en-US" sz="2000" b="1" dirty="0">
                <a:solidFill>
                  <a:srgbClr val="FF0000"/>
                </a:solidFill>
                <a:latin typeface="Times New Roman" pitchFamily="18" charset="0"/>
                <a:cs typeface="B Nazanin" pitchFamily="2" charset="-78"/>
              </a:rPr>
              <a:t>ISC(Islamic World Science Citation Center)</a:t>
            </a:r>
            <a:r>
              <a:rPr lang="fa-IR" sz="2000" b="1" dirty="0" smtClean="0">
                <a:solidFill>
                  <a:srgbClr val="FF0000"/>
                </a:solidFill>
                <a:latin typeface="Times New Roman" pitchFamily="18" charset="0"/>
                <a:cs typeface="B Nazanin" pitchFamily="2" charset="-78"/>
              </a:rPr>
              <a:t>)</a:t>
            </a:r>
          </a:p>
          <a:p>
            <a:pPr marL="285750" indent="-285750" algn="just" rtl="1">
              <a:lnSpc>
                <a:spcPct val="210000"/>
              </a:lnSpc>
              <a:buFont typeface="Arial" panose="020B0604020202020204" pitchFamily="34" charset="0"/>
              <a:buChar char="•"/>
            </a:pPr>
            <a:r>
              <a:rPr lang="en-US" sz="2000" b="1" dirty="0" smtClean="0">
                <a:solidFill>
                  <a:schemeClr val="tx1"/>
                </a:solidFill>
                <a:latin typeface="Times New Roman" pitchFamily="18" charset="0"/>
                <a:cs typeface="B Nazanin" pitchFamily="2" charset="-78"/>
              </a:rPr>
              <a:t>ISC</a:t>
            </a:r>
            <a:r>
              <a:rPr lang="fa-IR" sz="2000" b="1" dirty="0" smtClean="0">
                <a:solidFill>
                  <a:schemeClr val="tx1"/>
                </a:solidFill>
                <a:latin typeface="Times New Roman" pitchFamily="18" charset="0"/>
                <a:cs typeface="B Nazanin" pitchFamily="2" charset="-78"/>
              </a:rPr>
              <a:t> پایگاه </a:t>
            </a:r>
            <a:r>
              <a:rPr lang="fa-IR" sz="2000" b="1" dirty="0">
                <a:solidFill>
                  <a:schemeClr val="tx1"/>
                </a:solidFill>
                <a:latin typeface="Times New Roman" pitchFamily="18" charset="0"/>
                <a:cs typeface="B Nazanin" pitchFamily="2" charset="-78"/>
              </a:rPr>
              <a:t>استنادی معتبر داخلی و متعلق به مرکز </a:t>
            </a:r>
            <a:r>
              <a:rPr lang="fa-IR" sz="2000" b="1" dirty="0" smtClean="0">
                <a:solidFill>
                  <a:schemeClr val="tx1"/>
                </a:solidFill>
                <a:latin typeface="Times New Roman" pitchFamily="18" charset="0"/>
                <a:cs typeface="B Nazanin" pitchFamily="2" charset="-78"/>
              </a:rPr>
              <a:t>استنادی </a:t>
            </a:r>
            <a:r>
              <a:rPr lang="fa-IR" sz="2000" b="1" dirty="0">
                <a:solidFill>
                  <a:schemeClr val="tx1"/>
                </a:solidFill>
                <a:latin typeface="Times New Roman" pitchFamily="18" charset="0"/>
                <a:cs typeface="B Nazanin" pitchFamily="2" charset="-78"/>
              </a:rPr>
              <a:t>علوم جهان </a:t>
            </a:r>
            <a:r>
              <a:rPr lang="fa-IR" sz="2000" b="1" dirty="0" smtClean="0">
                <a:solidFill>
                  <a:schemeClr val="tx1"/>
                </a:solidFill>
                <a:latin typeface="Times New Roman" pitchFamily="18" charset="0"/>
                <a:cs typeface="B Nazanin" pitchFamily="2" charset="-78"/>
              </a:rPr>
              <a:t>اسلام است.</a:t>
            </a:r>
          </a:p>
          <a:p>
            <a:pPr marL="285750" indent="-28575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این </a:t>
            </a:r>
            <a:r>
              <a:rPr lang="fa-IR" sz="2000" b="1" dirty="0">
                <a:solidFill>
                  <a:schemeClr val="tx1"/>
                </a:solidFill>
                <a:latin typeface="Times New Roman" pitchFamily="18" charset="0"/>
                <a:cs typeface="B Nazanin" pitchFamily="2" charset="-78"/>
              </a:rPr>
              <a:t>پایگاه با پیشنهاد ایران به وجود آمده و مرکز اصلی آن در ایران و شهر شیراز می‌باشد. </a:t>
            </a:r>
            <a:endParaRPr lang="fa-IR"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 به نمایه سازی نشریات معتبر ایران و سایر کشورهای جهان </a:t>
            </a:r>
            <a:r>
              <a:rPr lang="fa-IR" sz="2000" b="1" dirty="0" smtClean="0">
                <a:solidFill>
                  <a:schemeClr val="tx1"/>
                </a:solidFill>
                <a:latin typeface="Times New Roman" pitchFamily="18" charset="0"/>
                <a:cs typeface="B Nazanin" pitchFamily="2" charset="-78"/>
              </a:rPr>
              <a:t>اسلام می پردازد.</a:t>
            </a:r>
          </a:p>
          <a:p>
            <a:pPr marL="285750" indent="-285750" algn="just">
              <a:lnSpc>
                <a:spcPct val="210000"/>
              </a:lnSpc>
              <a:buFont typeface="Arial" panose="020B0604020202020204" pitchFamily="34" charset="0"/>
              <a:buChar char="•"/>
            </a:pPr>
            <a:r>
              <a:rPr lang="en-US" sz="2000" b="1" dirty="0" smtClean="0">
                <a:solidFill>
                  <a:schemeClr val="tx1"/>
                </a:solidFill>
                <a:latin typeface="Times New Roman" pitchFamily="18" charset="0"/>
                <a:cs typeface="B Nazanin" pitchFamily="2" charset="-78"/>
              </a:rPr>
              <a:t>https</a:t>
            </a:r>
            <a:r>
              <a:rPr lang="en-US" sz="2000" b="1" dirty="0">
                <a:solidFill>
                  <a:schemeClr val="tx1"/>
                </a:solidFill>
                <a:latin typeface="Times New Roman" pitchFamily="18" charset="0"/>
                <a:cs typeface="B Nazanin" pitchFamily="2" charset="-78"/>
              </a:rPr>
              <a:t>://mjl.isc.ac/</a:t>
            </a:r>
          </a:p>
        </p:txBody>
      </p:sp>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86687" y="1306783"/>
            <a:ext cx="2438400" cy="1402080"/>
          </a:xfrm>
          <a:prstGeom prst="rect">
            <a:avLst/>
          </a:prstGeom>
        </p:spPr>
      </p:pic>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EF954C-9669-477E-86D7-66EE9C723537}"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2254683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فهرست</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3" name="Subtitle 2"/>
          <p:cNvSpPr>
            <a:spLocks noGrp="1"/>
          </p:cNvSpPr>
          <p:nvPr>
            <p:ph type="subTitle" idx="1"/>
          </p:nvPr>
        </p:nvSpPr>
        <p:spPr>
          <a:xfrm>
            <a:off x="255857" y="1425198"/>
            <a:ext cx="11647109" cy="4619168"/>
          </a:xfrm>
        </p:spPr>
        <p:txBody>
          <a:bodyPr anchor="t">
            <a:normAutofit/>
          </a:bodyPr>
          <a:lstStyle/>
          <a:p>
            <a:pPr marL="285750" indent="-285750" algn="just" rtl="1">
              <a:lnSpc>
                <a:spcPct val="210000"/>
              </a:lnSpc>
              <a:buFont typeface="Arial" panose="020B0604020202020204" pitchFamily="34" charset="0"/>
              <a:buChar char="•"/>
            </a:pPr>
            <a:r>
              <a:rPr lang="fa-IR" sz="1800" b="1" dirty="0" smtClean="0">
                <a:solidFill>
                  <a:schemeClr val="tx1"/>
                </a:solidFill>
                <a:latin typeface="Times New Roman" pitchFamily="18" charset="0"/>
                <a:cs typeface="B Nazanin" pitchFamily="2" charset="-78"/>
              </a:rPr>
              <a:t>تعاریف</a:t>
            </a:r>
            <a:endParaRPr lang="en-US" sz="18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endParaRPr lang="en-US" sz="1800" b="1" dirty="0" smtClean="0">
              <a:solidFill>
                <a:schemeClr val="tx1"/>
              </a:solidFill>
              <a:latin typeface="Times New Roman" pitchFamily="18" charset="0"/>
              <a:cs typeface="B Nazanin" pitchFamily="2" charset="-78"/>
            </a:endParaRPr>
          </a:p>
          <a:p>
            <a:pPr lvl="1" algn="just"/>
            <a:endParaRPr lang="fa-IR" sz="14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1800" b="1" dirty="0">
                <a:solidFill>
                  <a:schemeClr val="tx1"/>
                </a:solidFill>
                <a:latin typeface="Times New Roman" pitchFamily="18" charset="0"/>
                <a:cs typeface="B Nazanin" pitchFamily="2" charset="-78"/>
              </a:rPr>
              <a:t>پایگاه های علمی بین المللی و </a:t>
            </a:r>
            <a:r>
              <a:rPr lang="fa-IR" sz="1800" b="1" dirty="0" smtClean="0">
                <a:solidFill>
                  <a:schemeClr val="tx1"/>
                </a:solidFill>
                <a:latin typeface="Times New Roman" pitchFamily="18" charset="0"/>
                <a:cs typeface="B Nazanin" pitchFamily="2" charset="-78"/>
              </a:rPr>
              <a:t>داخلی</a:t>
            </a:r>
            <a:endParaRPr lang="en-US" sz="1800" b="1" dirty="0" smtClean="0">
              <a:solidFill>
                <a:schemeClr val="tx1"/>
              </a:solidFill>
              <a:latin typeface="Times New Roman" pitchFamily="18" charset="0"/>
              <a:cs typeface="B Nazanin" pitchFamily="2" charset="-78"/>
            </a:endParaRPr>
          </a:p>
          <a:p>
            <a:pPr algn="just" rtl="1">
              <a:lnSpc>
                <a:spcPct val="210000"/>
              </a:lnSpc>
            </a:pPr>
            <a:endParaRPr lang="en-US" sz="1800" b="1" dirty="0" smtClean="0">
              <a:solidFill>
                <a:schemeClr val="tx1"/>
              </a:solidFill>
              <a:latin typeface="Times New Roman" pitchFamily="18" charset="0"/>
              <a:ea typeface="+mj-ea"/>
              <a:cs typeface="B Nazanin" pitchFamily="2" charset="-78"/>
            </a:endParaRPr>
          </a:p>
          <a:p>
            <a:pPr algn="just" rtl="1">
              <a:lnSpc>
                <a:spcPct val="210000"/>
              </a:lnSpc>
            </a:pPr>
            <a:endParaRPr lang="en-US" sz="1800" b="1" dirty="0" smtClean="0">
              <a:solidFill>
                <a:schemeClr val="tx1"/>
              </a:solidFill>
              <a:latin typeface="Times New Roman" pitchFamily="18" charset="0"/>
              <a:ea typeface="+mj-ea"/>
              <a:cs typeface="B Nazanin" pitchFamily="2" charset="-78"/>
            </a:endParaRPr>
          </a:p>
          <a:p>
            <a:pPr marL="285750" indent="-285750" algn="just" rtl="1">
              <a:lnSpc>
                <a:spcPct val="210000"/>
              </a:lnSpc>
              <a:buFont typeface="Arial" panose="020B0604020202020204" pitchFamily="34" charset="0"/>
              <a:buChar char="•"/>
            </a:pPr>
            <a:r>
              <a:rPr lang="fa-IR" sz="1800" b="1" dirty="0">
                <a:solidFill>
                  <a:schemeClr val="tx1"/>
                </a:solidFill>
                <a:latin typeface="Times New Roman" pitchFamily="18" charset="0"/>
                <a:cs typeface="B Nazanin" pitchFamily="2" charset="-78"/>
              </a:rPr>
              <a:t>ارزیابی مقالات و مجلات در پایگاه های مختلف</a:t>
            </a:r>
          </a:p>
          <a:p>
            <a:pPr marL="285750" indent="-285750" algn="just" rtl="1">
              <a:lnSpc>
                <a:spcPct val="210000"/>
              </a:lnSpc>
              <a:buFont typeface="Arial" panose="020B0604020202020204" pitchFamily="34" charset="0"/>
              <a:buChar char="•"/>
            </a:pPr>
            <a:endParaRPr lang="fa-IR" sz="1800" b="1" dirty="0">
              <a:solidFill>
                <a:srgbClr val="1F497D"/>
              </a:solidFill>
              <a:latin typeface="Arial"/>
              <a:ea typeface="+mj-ea"/>
              <a:cs typeface="B Nazanin" pitchFamily="2" charset="-78"/>
            </a:endParaRPr>
          </a:p>
          <a:p>
            <a:pPr algn="just" rtl="1"/>
            <a:endParaRPr lang="fa-IR" sz="1800" b="1" dirty="0">
              <a:solidFill>
                <a:srgbClr val="1F497D"/>
              </a:solidFill>
              <a:latin typeface="Arial"/>
              <a:ea typeface="+mj-ea"/>
              <a:cs typeface="B Nazanin" pitchFamily="2" charset="-78"/>
            </a:endParaRPr>
          </a:p>
          <a:p>
            <a:pPr algn="just" rtl="1"/>
            <a:endParaRPr lang="fa-IR" sz="1800" b="1" dirty="0">
              <a:solidFill>
                <a:srgbClr val="1F497D"/>
              </a:solidFill>
              <a:latin typeface="Arial"/>
              <a:ea typeface="+mj-ea"/>
              <a:cs typeface="B Nazanin" pitchFamily="2" charset="-78"/>
            </a:endParaRPr>
          </a:p>
          <a:p>
            <a:pPr algn="just" rtl="1"/>
            <a:endParaRPr lang="fa-IR" sz="1800" b="1" dirty="0">
              <a:solidFill>
                <a:srgbClr val="1F497D"/>
              </a:solidFill>
              <a:latin typeface="Arial"/>
              <a:ea typeface="+mj-ea"/>
              <a:cs typeface="B Nazanin" pitchFamily="2" charset="-78"/>
            </a:endParaRPr>
          </a:p>
          <a:p>
            <a:pPr algn="just" rtl="1"/>
            <a:endParaRPr lang="fa-IR" sz="1800" b="1" dirty="0">
              <a:solidFill>
                <a:schemeClr val="tx2"/>
              </a:solidFill>
              <a:latin typeface="Arial"/>
              <a:ea typeface="+mj-ea"/>
              <a:cs typeface="B Nazanin" pitchFamily="2" charset="-78"/>
            </a:endParaRPr>
          </a:p>
          <a:p>
            <a:pPr algn="just" rtl="1"/>
            <a:endParaRPr lang="en-US" sz="1800" b="1" dirty="0">
              <a:solidFill>
                <a:srgbClr val="333333"/>
              </a:solidFill>
              <a:latin typeface="Arial"/>
              <a:ea typeface="+mj-ea"/>
              <a:cs typeface="B Nazanin" pitchFamily="2" charset="-78"/>
            </a:endParaRPr>
          </a:p>
        </p:txBody>
      </p:sp>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flipV="1">
            <a:off x="0" y="1227191"/>
            <a:ext cx="12192000" cy="49816"/>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3860490526"/>
              </p:ext>
            </p:extLst>
          </p:nvPr>
        </p:nvGraphicFramePr>
        <p:xfrm>
          <a:off x="443464" y="1529984"/>
          <a:ext cx="10422478" cy="1524000"/>
        </p:xfrm>
        <a:graphic>
          <a:graphicData uri="http://schemas.openxmlformats.org/drawingml/2006/table">
            <a:tbl>
              <a:tblPr firstRow="1" bandRow="1">
                <a:tableStyleId>{5940675A-B579-460E-94D1-54222C63F5DA}</a:tableStyleId>
              </a:tblPr>
              <a:tblGrid>
                <a:gridCol w="5211239">
                  <a:extLst>
                    <a:ext uri="{9D8B030D-6E8A-4147-A177-3AD203B41FA5}">
                      <a16:colId xmlns:a16="http://schemas.microsoft.com/office/drawing/2014/main" val="2042478293"/>
                    </a:ext>
                  </a:extLst>
                </a:gridCol>
                <a:gridCol w="5211239">
                  <a:extLst>
                    <a:ext uri="{9D8B030D-6E8A-4147-A177-3AD203B41FA5}">
                      <a16:colId xmlns:a16="http://schemas.microsoft.com/office/drawing/2014/main" val="3231037083"/>
                    </a:ext>
                  </a:extLst>
                </a:gridCol>
              </a:tblGrid>
              <a:tr h="245769">
                <a:tc>
                  <a:txBody>
                    <a:bodyPr/>
                    <a:lstStyle/>
                    <a:p>
                      <a:r>
                        <a:rPr lang="en-US" sz="1400" b="1" kern="1200" dirty="0" smtClean="0">
                          <a:solidFill>
                            <a:schemeClr val="tx1"/>
                          </a:solidFill>
                          <a:latin typeface="Times New Roman" pitchFamily="18" charset="0"/>
                          <a:ea typeface="+mn-ea"/>
                          <a:cs typeface="B Nazanin" pitchFamily="2" charset="-78"/>
                        </a:rPr>
                        <a:t>Magazine/Journal</a:t>
                      </a:r>
                      <a:endParaRPr lang="en-US" sz="1400" b="1" kern="1200" dirty="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rPr>
                        <a:t>Immediately</a:t>
                      </a:r>
                      <a:endParaRPr lang="en-US" sz="1400" b="1" kern="1200" dirty="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74551083"/>
                  </a:ext>
                </a:extLst>
              </a:tr>
              <a:tr h="245769">
                <a:tc>
                  <a:txBody>
                    <a:bodyPr/>
                    <a:lstStyle/>
                    <a:p>
                      <a:r>
                        <a:rPr lang="en-US" sz="1400" b="1" kern="1200" dirty="0" smtClean="0">
                          <a:solidFill>
                            <a:schemeClr val="tx1"/>
                          </a:solidFill>
                          <a:latin typeface="Times New Roman" pitchFamily="18" charset="0"/>
                          <a:ea typeface="+mn-ea"/>
                          <a:cs typeface="B Nazanin" pitchFamily="2" charset="-78"/>
                        </a:rPr>
                        <a:t>Indexing</a:t>
                      </a:r>
                      <a:endParaRPr lang="en-US" sz="1400" b="1" kern="1200" dirty="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rPr>
                        <a:t>Cited Half-time</a:t>
                      </a:r>
                      <a:endParaRPr lang="en-US" sz="1400" b="1" kern="1200" dirty="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40965988"/>
                  </a:ext>
                </a:extLst>
              </a:tr>
              <a:tr h="245769">
                <a:tc>
                  <a:txBody>
                    <a:bodyPr/>
                    <a:lstStyle/>
                    <a:p>
                      <a:r>
                        <a:rPr lang="en-US" sz="1400" b="1" kern="1200" dirty="0" smtClean="0">
                          <a:solidFill>
                            <a:schemeClr val="tx1"/>
                          </a:solidFill>
                          <a:latin typeface="Times New Roman" pitchFamily="18" charset="0"/>
                          <a:ea typeface="+mn-ea"/>
                          <a:cs typeface="B Nazanin" pitchFamily="2" charset="-78"/>
                        </a:rPr>
                        <a:t>ISSN</a:t>
                      </a:r>
                      <a:endParaRPr lang="en-US" sz="1400" b="1" kern="1200" dirty="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rPr>
                        <a:t>Impact factor</a:t>
                      </a:r>
                      <a:endParaRPr lang="en-US" sz="1400" b="1" kern="1200" dirty="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66512305"/>
                  </a:ext>
                </a:extLst>
              </a:tr>
              <a:tr h="245769">
                <a:tc>
                  <a:txBody>
                    <a:bodyPr/>
                    <a:lstStyle/>
                    <a:p>
                      <a:r>
                        <a:rPr lang="en-US" sz="1400" b="1" kern="1200" dirty="0" smtClean="0">
                          <a:solidFill>
                            <a:schemeClr val="tx1"/>
                          </a:solidFill>
                          <a:latin typeface="Times New Roman" pitchFamily="18" charset="0"/>
                          <a:ea typeface="+mn-ea"/>
                          <a:cs typeface="B Nazanin" pitchFamily="2" charset="-78"/>
                        </a:rPr>
                        <a:t>Quartile</a:t>
                      </a:r>
                      <a:endParaRPr lang="en-US" sz="1400" b="1" kern="1200" dirty="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rPr>
                        <a:t>H5-index</a:t>
                      </a:r>
                      <a:endParaRPr lang="en-US" sz="1400" b="1" kern="1200" dirty="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28822528"/>
                  </a:ext>
                </a:extLst>
              </a:tr>
              <a:tr h="245769">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solidFill>
                          <a:latin typeface="Times New Roman" pitchFamily="18" charset="0"/>
                          <a:ea typeface="+mn-ea"/>
                          <a:cs typeface="B Nazanin" pitchFamily="2" charset="-78"/>
                        </a:rPr>
                        <a:t>H-index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rPr>
                        <a:t>SJR</a:t>
                      </a:r>
                      <a:endParaRPr lang="en-US" sz="1400" b="1" kern="1200" dirty="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09457287"/>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17018693"/>
              </p:ext>
            </p:extLst>
          </p:nvPr>
        </p:nvGraphicFramePr>
        <p:xfrm>
          <a:off x="443464" y="3519034"/>
          <a:ext cx="10422478" cy="1298954"/>
        </p:xfrm>
        <a:graphic>
          <a:graphicData uri="http://schemas.openxmlformats.org/drawingml/2006/table">
            <a:tbl>
              <a:tblPr firstRow="1" bandRow="1">
                <a:tableStyleId>{5940675A-B579-460E-94D1-54222C63F5DA}</a:tableStyleId>
              </a:tblPr>
              <a:tblGrid>
                <a:gridCol w="1492732">
                  <a:extLst>
                    <a:ext uri="{9D8B030D-6E8A-4147-A177-3AD203B41FA5}">
                      <a16:colId xmlns:a16="http://schemas.microsoft.com/office/drawing/2014/main" val="2042478293"/>
                    </a:ext>
                  </a:extLst>
                </a:gridCol>
                <a:gridCol w="3582288">
                  <a:extLst>
                    <a:ext uri="{9D8B030D-6E8A-4147-A177-3AD203B41FA5}">
                      <a16:colId xmlns:a16="http://schemas.microsoft.com/office/drawing/2014/main" val="3231037083"/>
                    </a:ext>
                  </a:extLst>
                </a:gridCol>
                <a:gridCol w="1909011">
                  <a:extLst>
                    <a:ext uri="{9D8B030D-6E8A-4147-A177-3AD203B41FA5}">
                      <a16:colId xmlns:a16="http://schemas.microsoft.com/office/drawing/2014/main" val="3548271170"/>
                    </a:ext>
                  </a:extLst>
                </a:gridCol>
                <a:gridCol w="3438447">
                  <a:extLst>
                    <a:ext uri="{9D8B030D-6E8A-4147-A177-3AD203B41FA5}">
                      <a16:colId xmlns:a16="http://schemas.microsoft.com/office/drawing/2014/main" val="1392166111"/>
                    </a:ext>
                  </a:extLst>
                </a:gridCol>
              </a:tblGrid>
              <a:tr h="344677">
                <a:tc>
                  <a:txBody>
                    <a:bodyPr/>
                    <a:lstStyle/>
                    <a:p>
                      <a:r>
                        <a:rPr lang="en-US" sz="1400" b="1" kern="1200" dirty="0" smtClean="0">
                          <a:solidFill>
                            <a:schemeClr val="tx1"/>
                          </a:solidFill>
                          <a:latin typeface="Times New Roman" pitchFamily="18" charset="0"/>
                          <a:ea typeface="+mn-ea"/>
                          <a:cs typeface="B Nazanin" pitchFamily="2" charset="-78"/>
                        </a:rPr>
                        <a:t>Web Of Science</a:t>
                      </a:r>
                      <a:endParaRPr lang="en-US" sz="1400" b="1" kern="1200" dirty="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hlinkClick r:id="rId4"/>
                        </a:rPr>
                        <a:t>https://mjl.clarivate.com/home</a:t>
                      </a:r>
                      <a:r>
                        <a:rPr lang="en-US" sz="1400" b="1" kern="1200" dirty="0" smtClean="0">
                          <a:solidFill>
                            <a:schemeClr val="tx1"/>
                          </a:solidFill>
                          <a:latin typeface="Times New Roman" pitchFamily="18" charset="0"/>
                          <a:ea typeface="+mn-ea"/>
                          <a:cs typeface="B Nazanin" pitchFamily="2" charset="-78"/>
                        </a:rPr>
                        <a:t> </a:t>
                      </a:r>
                    </a:p>
                  </a:txBody>
                  <a:tcPr>
                    <a:lnL w="12700" cmpd="sng">
                      <a:noFill/>
                    </a:lnL>
                    <a:lnR w="381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solidFill>
                          <a:latin typeface="Times New Roman" pitchFamily="18" charset="0"/>
                          <a:ea typeface="+mn-ea"/>
                          <a:cs typeface="B Nazanin" pitchFamily="2" charset="-78"/>
                        </a:rPr>
                        <a:t>Springer </a:t>
                      </a:r>
                    </a:p>
                  </a:txBody>
                  <a:tcPr>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hlinkClick r:id="rId5"/>
                        </a:rPr>
                        <a:t>https://link.springer.com</a:t>
                      </a:r>
                      <a:r>
                        <a:rPr lang="en-US" sz="1400" b="1" kern="1200" dirty="0">
                          <a:solidFill>
                            <a:schemeClr val="tx1"/>
                          </a:solidFill>
                          <a:latin typeface="Times New Roman" pitchFamily="18" charset="0"/>
                          <a:ea typeface="+mn-ea"/>
                          <a:cs typeface="B Nazanin" pitchFamily="2" charset="-78"/>
                        </a:rPr>
                        <a:t> </a:t>
                      </a:r>
                      <a:endParaRPr lang="en-US" sz="1400" b="1" kern="1200" dirty="0" smtClean="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74551083"/>
                  </a:ext>
                </a:extLst>
              </a:tr>
              <a:tr h="344677">
                <a:tc>
                  <a:txBody>
                    <a:bodyPr/>
                    <a:lstStyle/>
                    <a:p>
                      <a:r>
                        <a:rPr lang="en-US" sz="1400" b="1" kern="1200" dirty="0" smtClean="0">
                          <a:solidFill>
                            <a:schemeClr val="tx1"/>
                          </a:solidFill>
                          <a:latin typeface="Times New Roman" pitchFamily="18" charset="0"/>
                          <a:ea typeface="+mn-ea"/>
                          <a:cs typeface="B Nazanin" pitchFamily="2" charset="-78"/>
                        </a:rPr>
                        <a:t>Elsevier</a:t>
                      </a:r>
                      <a:endParaRPr lang="en-US" sz="1400" b="1" kern="1200" dirty="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hlinkClick r:id="rId6"/>
                        </a:rPr>
                        <a:t>https://www.elsevier.com</a:t>
                      </a:r>
                      <a:r>
                        <a:rPr lang="en-US" sz="1400" b="1" kern="1200" dirty="0" smtClean="0">
                          <a:solidFill>
                            <a:schemeClr val="tx1"/>
                          </a:solidFill>
                          <a:latin typeface="Times New Roman" pitchFamily="18" charset="0"/>
                          <a:ea typeface="+mn-ea"/>
                          <a:cs typeface="B Nazanin" pitchFamily="2" charset="-78"/>
                        </a:rPr>
                        <a:t> </a:t>
                      </a:r>
                    </a:p>
                  </a:txBody>
                  <a:tcPr>
                    <a:lnL w="12700" cmpd="sng">
                      <a:noFill/>
                    </a:lnL>
                    <a:lnR w="381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rPr>
                        <a:t>IEEE</a:t>
                      </a:r>
                    </a:p>
                  </a:txBody>
                  <a:tcPr>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hlinkClick r:id="rId7"/>
                        </a:rPr>
                        <a:t>https://www.ieeexplore.ieee.org</a:t>
                      </a:r>
                      <a:r>
                        <a:rPr lang="en-US" sz="1400" b="1" kern="1200" dirty="0" smtClean="0">
                          <a:solidFill>
                            <a:schemeClr val="tx1"/>
                          </a:solidFill>
                          <a:latin typeface="Times New Roman" pitchFamily="18" charset="0"/>
                          <a:ea typeface="+mn-ea"/>
                          <a:cs typeface="B Nazanin" pitchFamily="2" charset="-78"/>
                        </a:rPr>
                        <a:t>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40965988"/>
                  </a:ext>
                </a:extLst>
              </a:tr>
              <a:tr h="287231">
                <a:tc>
                  <a:txBody>
                    <a:bodyPr/>
                    <a:lstStyle/>
                    <a:p>
                      <a:r>
                        <a:rPr lang="en-US" sz="1400" b="1" kern="1200" dirty="0" smtClean="0">
                          <a:solidFill>
                            <a:schemeClr val="tx1"/>
                          </a:solidFill>
                          <a:latin typeface="Times New Roman" pitchFamily="18" charset="0"/>
                          <a:ea typeface="+mn-ea"/>
                          <a:cs typeface="B Nazanin" pitchFamily="2" charset="-78"/>
                        </a:rPr>
                        <a:t>Scopus</a:t>
                      </a:r>
                      <a:endParaRPr lang="en-US" sz="1400" b="1" kern="1200" dirty="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hlinkClick r:id="rId8"/>
                        </a:rPr>
                        <a:t>https://www.scopus.com</a:t>
                      </a:r>
                      <a:r>
                        <a:rPr lang="en-US" sz="1400" b="1" kern="1200" dirty="0" smtClean="0">
                          <a:solidFill>
                            <a:schemeClr val="tx1"/>
                          </a:solidFill>
                          <a:latin typeface="Times New Roman" pitchFamily="18" charset="0"/>
                          <a:ea typeface="+mn-ea"/>
                          <a:cs typeface="B Nazanin" pitchFamily="2" charset="-78"/>
                        </a:rPr>
                        <a:t> </a:t>
                      </a:r>
                    </a:p>
                  </a:txBody>
                  <a:tcPr>
                    <a:lnL w="12700" cmpd="sng">
                      <a:noFill/>
                    </a:lnL>
                    <a:lnR w="381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solidFill>
                          <a:latin typeface="Times New Roman" pitchFamily="18" charset="0"/>
                          <a:ea typeface="+mn-ea"/>
                          <a:cs typeface="B Nazanin" pitchFamily="2" charset="-78"/>
                        </a:rPr>
                        <a:t>Google scholar </a:t>
                      </a:r>
                    </a:p>
                  </a:txBody>
                  <a:tcPr>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hlinkClick r:id="rId9"/>
                        </a:rPr>
                        <a:t>https://scholar.google.com</a:t>
                      </a:r>
                      <a:r>
                        <a:rPr lang="en-US" sz="1400" b="1" kern="1200" dirty="0" smtClean="0">
                          <a:solidFill>
                            <a:schemeClr val="tx1"/>
                          </a:solidFill>
                          <a:latin typeface="Times New Roman" pitchFamily="18" charset="0"/>
                          <a:ea typeface="+mn-ea"/>
                          <a:cs typeface="B Nazanin" pitchFamily="2" charset="-78"/>
                        </a:rPr>
                        <a:t>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666512305"/>
                  </a:ext>
                </a:extLst>
              </a:tr>
              <a:tr h="287231">
                <a:tc>
                  <a:txBody>
                    <a:bodyPr/>
                    <a:lstStyle/>
                    <a:p>
                      <a:pPr rtl="0"/>
                      <a:r>
                        <a:rPr lang="en-US" sz="1400" b="1" kern="1200" dirty="0" smtClean="0">
                          <a:solidFill>
                            <a:schemeClr val="tx1"/>
                          </a:solidFill>
                          <a:latin typeface="Times New Roman" pitchFamily="18" charset="0"/>
                          <a:ea typeface="+mn-ea"/>
                          <a:cs typeface="B Nazanin" pitchFamily="2" charset="-78"/>
                        </a:rPr>
                        <a:t>Sciencedirect</a:t>
                      </a:r>
                      <a:endParaRPr lang="en-US" sz="1400" b="1" kern="1200" dirty="0">
                        <a:solidFill>
                          <a:schemeClr val="tx1"/>
                        </a:solidFill>
                        <a:latin typeface="Times New Roman" pitchFamily="18" charset="0"/>
                        <a:ea typeface="+mn-ea"/>
                        <a:cs typeface="B Nazanin" pitchFamily="2" charset="-78"/>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hlinkClick r:id="rId10"/>
                        </a:rPr>
                        <a:t>https://www.sciencedirect.com/</a:t>
                      </a:r>
                      <a:r>
                        <a:rPr lang="en-US" sz="1400" b="1" kern="1200" dirty="0" smtClean="0">
                          <a:solidFill>
                            <a:schemeClr val="tx1"/>
                          </a:solidFill>
                          <a:latin typeface="Times New Roman" pitchFamily="18" charset="0"/>
                          <a:ea typeface="+mn-ea"/>
                          <a:cs typeface="B Nazanin" pitchFamily="2" charset="-78"/>
                        </a:rPr>
                        <a:t> </a:t>
                      </a:r>
                    </a:p>
                  </a:txBody>
                  <a:tcPr>
                    <a:lnL w="12700" cmpd="sng">
                      <a:noFill/>
                    </a:lnL>
                    <a:lnR w="381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rPr>
                        <a:t>ISC</a:t>
                      </a:r>
                      <a:endParaRPr lang="en-US" sz="1400" b="1" kern="1200" dirty="0">
                        <a:solidFill>
                          <a:schemeClr val="tx1"/>
                        </a:solidFill>
                        <a:latin typeface="Times New Roman" pitchFamily="18" charset="0"/>
                        <a:ea typeface="+mn-ea"/>
                        <a:cs typeface="B Nazanin" pitchFamily="2" charset="-78"/>
                      </a:endParaRPr>
                    </a:p>
                  </a:txBody>
                  <a:tcPr>
                    <a:lnL w="38100"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hlinkClick r:id="rId11"/>
                        </a:rPr>
                        <a:t>https://mjl.isc.ac/</a:t>
                      </a:r>
                      <a:r>
                        <a:rPr lang="en-US" sz="1400" b="1" kern="1200" dirty="0" smtClean="0">
                          <a:solidFill>
                            <a:schemeClr val="tx1"/>
                          </a:solidFill>
                          <a:latin typeface="Times New Roman" pitchFamily="18" charset="0"/>
                          <a:ea typeface="+mn-ea"/>
                          <a:cs typeface="B Nazanin" pitchFamily="2" charset="-78"/>
                        </a:rPr>
                        <a:t>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028822528"/>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424178276"/>
              </p:ext>
            </p:extLst>
          </p:nvPr>
        </p:nvGraphicFramePr>
        <p:xfrm>
          <a:off x="443464" y="5528330"/>
          <a:ext cx="9938786" cy="344677"/>
        </p:xfrm>
        <a:graphic>
          <a:graphicData uri="http://schemas.openxmlformats.org/drawingml/2006/table">
            <a:tbl>
              <a:tblPr firstRow="1" bandRow="1">
                <a:tableStyleId>{5940675A-B579-460E-94D1-54222C63F5DA}</a:tableStyleId>
              </a:tblPr>
              <a:tblGrid>
                <a:gridCol w="3995186">
                  <a:extLst>
                    <a:ext uri="{9D8B030D-6E8A-4147-A177-3AD203B41FA5}">
                      <a16:colId xmlns:a16="http://schemas.microsoft.com/office/drawing/2014/main" val="2042478293"/>
                    </a:ext>
                  </a:extLst>
                </a:gridCol>
                <a:gridCol w="3226938">
                  <a:extLst>
                    <a:ext uri="{9D8B030D-6E8A-4147-A177-3AD203B41FA5}">
                      <a16:colId xmlns:a16="http://schemas.microsoft.com/office/drawing/2014/main" val="3231037083"/>
                    </a:ext>
                  </a:extLst>
                </a:gridCol>
                <a:gridCol w="2716662">
                  <a:extLst>
                    <a:ext uri="{9D8B030D-6E8A-4147-A177-3AD203B41FA5}">
                      <a16:colId xmlns:a16="http://schemas.microsoft.com/office/drawing/2014/main" val="3548271170"/>
                    </a:ext>
                  </a:extLst>
                </a:gridCol>
              </a:tblGrid>
              <a:tr h="344677">
                <a:tc>
                  <a:txBody>
                    <a:bodyPr/>
                    <a:lstStyle/>
                    <a:p>
                      <a:r>
                        <a:rPr lang="en-US" sz="1400" b="1" kern="1200" dirty="0" smtClean="0">
                          <a:solidFill>
                            <a:schemeClr val="tx1"/>
                          </a:solidFill>
                          <a:latin typeface="Times New Roman" pitchFamily="18" charset="0"/>
                          <a:ea typeface="+mn-ea"/>
                          <a:cs typeface="B Nazanin" pitchFamily="2" charset="-78"/>
                        </a:rPr>
                        <a:t>Google scholar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1400" b="1" kern="1200" dirty="0" smtClean="0">
                          <a:solidFill>
                            <a:schemeClr val="tx1"/>
                          </a:solidFill>
                          <a:latin typeface="Times New Roman" pitchFamily="18" charset="0"/>
                          <a:ea typeface="+mn-ea"/>
                          <a:cs typeface="B Nazanin" pitchFamily="2" charset="-78"/>
                        </a:rPr>
                        <a:t>IEEE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solidFill>
                          <a:latin typeface="Times New Roman" pitchFamily="18" charset="0"/>
                          <a:ea typeface="+mn-ea"/>
                          <a:cs typeface="B Nazanin" pitchFamily="2" charset="-78"/>
                        </a:rPr>
                        <a:t>SJR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74551083"/>
                  </a:ext>
                </a:extLst>
              </a:tr>
            </a:tbl>
          </a:graphicData>
        </a:graphic>
      </p:graphicFrame>
      <p:sp>
        <p:nvSpPr>
          <p:cNvPr id="12" name="Footer Placeholder 11"/>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5" name="Date Placeholder 1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5C85BA4-C3E8-4930-8A3A-821AC1B648B4}"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344333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پایگاه های علمی بین المللی و داخلی</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smtClean="0">
                <a:solidFill>
                  <a:srgbClr val="FF0000"/>
                </a:solidFill>
                <a:latin typeface="Times New Roman" pitchFamily="18" charset="0"/>
                <a:cs typeface="B Nazanin" pitchFamily="2" charset="-78"/>
              </a:rPr>
              <a:t>جستجوگر </a:t>
            </a:r>
            <a:r>
              <a:rPr lang="en-US" sz="2000" b="1" dirty="0" smtClean="0">
                <a:solidFill>
                  <a:srgbClr val="FF0000"/>
                </a:solidFill>
                <a:latin typeface="Times New Roman" pitchFamily="18" charset="0"/>
                <a:cs typeface="B Nazanin" pitchFamily="2" charset="-78"/>
              </a:rPr>
              <a:t>Google scholar </a:t>
            </a: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جستجوگری از شرکت گوگل است که امکان جستجوی واژه‌های کلیدی در مقاله‌ها، رساله‌های علمی و گزارش‌های فنی را فراهم می‌کند.       </a:t>
            </a:r>
            <a:endParaRPr lang="en-US"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 مواد موجود در رشته‌های مختلف دانشگاهی از پزشکی و فیزیک گرفته تا اقتصاد و علوم کامپیوتر در حوزه جستجوی این ابزار رایگان قرار می‌گیرد</a:t>
            </a:r>
            <a:r>
              <a:rPr lang="fa-IR" sz="2000" b="1" dirty="0" smtClean="0">
                <a:solidFill>
                  <a:schemeClr val="tx1"/>
                </a:solidFill>
                <a:latin typeface="Times New Roman" pitchFamily="18" charset="0"/>
                <a:cs typeface="B Nazanin" pitchFamily="2" charset="-78"/>
              </a:rPr>
              <a:t>.</a:t>
            </a:r>
            <a:endParaRPr lang="en-US"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 نتایج جستجو بر اساس میزان ارتباط با واژه جستجو شده فهرست می‌شود</a:t>
            </a:r>
            <a:r>
              <a:rPr lang="fa-IR" sz="2000" b="1" dirty="0" smtClean="0">
                <a:solidFill>
                  <a:schemeClr val="tx1"/>
                </a:solidFill>
                <a:latin typeface="Times New Roman" pitchFamily="18" charset="0"/>
                <a:cs typeface="B Nazanin" pitchFamily="2" charset="-78"/>
              </a:rPr>
              <a:t>.             </a:t>
            </a:r>
            <a:r>
              <a:rPr lang="en-US" sz="2000" b="1" dirty="0">
                <a:solidFill>
                  <a:schemeClr val="tx1"/>
                </a:solidFill>
                <a:latin typeface="Times New Roman" pitchFamily="18" charset="0"/>
                <a:cs typeface="B Nazanin" pitchFamily="2" charset="-78"/>
                <a:hlinkClick r:id="rId4"/>
              </a:rPr>
              <a:t>https://</a:t>
            </a:r>
            <a:r>
              <a:rPr lang="en-US" sz="2000" b="1" dirty="0" smtClean="0">
                <a:solidFill>
                  <a:schemeClr val="tx1"/>
                </a:solidFill>
                <a:latin typeface="Times New Roman" pitchFamily="18" charset="0"/>
                <a:cs typeface="B Nazanin" pitchFamily="2" charset="-78"/>
                <a:hlinkClick r:id="rId4"/>
              </a:rPr>
              <a:t>scholar.google.com</a:t>
            </a:r>
            <a:r>
              <a:rPr lang="fa-IR" sz="2000" b="1" dirty="0" smtClean="0">
                <a:solidFill>
                  <a:schemeClr val="tx1"/>
                </a:solidFill>
                <a:latin typeface="Times New Roman" pitchFamily="18" charset="0"/>
                <a:cs typeface="B Nazanin" pitchFamily="2" charset="-78"/>
              </a:rPr>
              <a:t>             </a:t>
            </a:r>
            <a:endParaRPr lang="en-US" sz="2000" b="1" dirty="0">
              <a:solidFill>
                <a:schemeClr val="tx1"/>
              </a:solidFill>
              <a:latin typeface="Times New Roman" pitchFamily="18" charset="0"/>
              <a:cs typeface="B Nazanin" pitchFamily="2" charset="-78"/>
            </a:endParaRPr>
          </a:p>
        </p:txBody>
      </p:sp>
      <p:pic>
        <p:nvPicPr>
          <p:cNvPr id="10" name="Picture 9"/>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255857" y="1207740"/>
            <a:ext cx="2810267" cy="1076475"/>
          </a:xfrm>
          <a:prstGeom prst="rect">
            <a:avLst/>
          </a:prstGeom>
        </p:spPr>
      </p:pic>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2" name="Date Placeholder 1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5CD8529-C1BB-48D5-B254-7A3874956397}"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6446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پایگاه های علمی بین المللی و داخلی</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smtClean="0">
                <a:solidFill>
                  <a:srgbClr val="FF0000"/>
                </a:solidFill>
                <a:latin typeface="Times New Roman" pitchFamily="18" charset="0"/>
                <a:cs typeface="B Nazanin" pitchFamily="2" charset="-78"/>
              </a:rPr>
              <a:t>جستجوگر </a:t>
            </a:r>
            <a:r>
              <a:rPr lang="en-US" sz="2000" b="1" dirty="0" smtClean="0">
                <a:solidFill>
                  <a:srgbClr val="FF0000"/>
                </a:solidFill>
                <a:latin typeface="Times New Roman" pitchFamily="18" charset="0"/>
                <a:cs typeface="B Nazanin" pitchFamily="2" charset="-78"/>
              </a:rPr>
              <a:t>Google scholar </a:t>
            </a: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ب</a:t>
            </a:r>
            <a:r>
              <a:rPr lang="fa-IR" sz="2000" b="1" dirty="0" smtClean="0">
                <a:solidFill>
                  <a:schemeClr val="tx1"/>
                </a:solidFill>
                <a:latin typeface="Times New Roman" pitchFamily="18" charset="0"/>
                <a:cs typeface="B Nazanin" pitchFamily="2" charset="-78"/>
              </a:rPr>
              <a:t>ر </a:t>
            </a:r>
            <a:r>
              <a:rPr lang="fa-IR" sz="2000" b="1" dirty="0">
                <a:solidFill>
                  <a:schemeClr val="tx1"/>
                </a:solidFill>
                <a:latin typeface="Times New Roman" pitchFamily="18" charset="0"/>
                <a:cs typeface="B Nazanin" pitchFamily="2" charset="-78"/>
              </a:rPr>
              <a:t>خلاف موتور جستجوی همگانی گوگل، در گوگل اسکالر مرتب کردن یافته‌ها بر اساس میزان ارجاع به آن توسط دیگر مؤلفان است و نه صرفاً دفعات بازدید یا پیوند به آن در اینترنت</a:t>
            </a:r>
            <a:r>
              <a:rPr lang="fa-IR" sz="2000" b="1" dirty="0" smtClean="0">
                <a:solidFill>
                  <a:schemeClr val="tx1"/>
                </a:solidFill>
                <a:latin typeface="Times New Roman" pitchFamily="18" charset="0"/>
                <a:cs typeface="B Nazanin" pitchFamily="2" charset="-78"/>
              </a:rPr>
              <a:t>.</a:t>
            </a:r>
          </a:p>
          <a:p>
            <a:pPr marL="285750" indent="-285750" algn="just" rtl="1">
              <a:lnSpc>
                <a:spcPct val="210000"/>
              </a:lnSpc>
              <a:buFont typeface="Arial" panose="020B0604020202020204" pitchFamily="34" charset="0"/>
              <a:buChar char="•"/>
            </a:pPr>
            <a:endParaRPr lang="en-US" sz="2000" b="1" dirty="0">
              <a:solidFill>
                <a:schemeClr val="tx1"/>
              </a:solidFill>
              <a:latin typeface="Times New Roman" pitchFamily="18" charset="0"/>
              <a:cs typeface="B Nazanin"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4082332470"/>
              </p:ext>
            </p:extLst>
          </p:nvPr>
        </p:nvGraphicFramePr>
        <p:xfrm>
          <a:off x="141889" y="3389883"/>
          <a:ext cx="11761077" cy="2682240"/>
        </p:xfrm>
        <a:graphic>
          <a:graphicData uri="http://schemas.openxmlformats.org/drawingml/2006/table">
            <a:tbl>
              <a:tblPr firstRow="1" bandRow="1">
                <a:tableStyleId>{5C22544A-7EE6-4342-B048-85BDC9FD1C3A}</a:tableStyleId>
              </a:tblPr>
              <a:tblGrid>
                <a:gridCol w="4177863">
                  <a:extLst>
                    <a:ext uri="{9D8B030D-6E8A-4147-A177-3AD203B41FA5}">
                      <a16:colId xmlns:a16="http://schemas.microsoft.com/office/drawing/2014/main" val="1251303854"/>
                    </a:ext>
                  </a:extLst>
                </a:gridCol>
                <a:gridCol w="3662855">
                  <a:extLst>
                    <a:ext uri="{9D8B030D-6E8A-4147-A177-3AD203B41FA5}">
                      <a16:colId xmlns:a16="http://schemas.microsoft.com/office/drawing/2014/main" val="186136397"/>
                    </a:ext>
                  </a:extLst>
                </a:gridCol>
                <a:gridCol w="3920359">
                  <a:extLst>
                    <a:ext uri="{9D8B030D-6E8A-4147-A177-3AD203B41FA5}">
                      <a16:colId xmlns:a16="http://schemas.microsoft.com/office/drawing/2014/main" val="1267160525"/>
                    </a:ext>
                  </a:extLst>
                </a:gridCol>
              </a:tblGrid>
              <a:tr h="352909">
                <a:tc gridSpan="3">
                  <a:txBody>
                    <a:bodyPr/>
                    <a:lstStyle/>
                    <a:p>
                      <a:pPr marL="0" algn="ctr" defTabSz="914400" rtl="0" eaLnBrk="1" latinLnBrk="0" hangingPunct="1"/>
                      <a:r>
                        <a:rPr lang="fa-IR" sz="2000" b="1" kern="1200" dirty="0" smtClean="0">
                          <a:solidFill>
                            <a:schemeClr val="tx1"/>
                          </a:solidFill>
                          <a:latin typeface="Times New Roman" pitchFamily="18" charset="0"/>
                          <a:ea typeface="+mn-ea"/>
                          <a:cs typeface="B Nazanin" pitchFamily="2" charset="-78"/>
                        </a:rPr>
                        <a:t>امکانات و قابلیت‌های گوگل اسکالر</a:t>
                      </a:r>
                      <a:endParaRPr lang="en-US" sz="2000" b="1" kern="1200" dirty="0">
                        <a:solidFill>
                          <a:schemeClr val="tx1"/>
                        </a:solidFill>
                        <a:latin typeface="Times New Roman" pitchFamily="18" charset="0"/>
                        <a:ea typeface="+mn-ea"/>
                        <a:cs typeface="B Nazanin" pitchFamily="2" charset="-78"/>
                      </a:endParaRPr>
                    </a:p>
                  </a:txBody>
                  <a:tcPr>
                    <a:lnB w="12700" cap="flat" cmpd="sng" algn="ctr">
                      <a:solidFill>
                        <a:schemeClr val="tx1"/>
                      </a:solidFill>
                      <a:prstDash val="solid"/>
                      <a:round/>
                      <a:headEnd type="none" w="med" len="med"/>
                      <a:tailEnd type="none" w="med" len="med"/>
                    </a:lnB>
                    <a:solidFill>
                      <a:srgbClr val="FFFF00"/>
                    </a:solidFill>
                  </a:tcPr>
                </a:tc>
                <a:tc hMerge="1">
                  <a:txBody>
                    <a:bodyPr/>
                    <a:lstStyle/>
                    <a:p>
                      <a:endParaRPr lang="en-US"/>
                    </a:p>
                  </a:txBody>
                  <a:tcPr>
                    <a:lnB w="12700" cap="flat" cmpd="sng" algn="ctr">
                      <a:solidFill>
                        <a:schemeClr val="tx1"/>
                      </a:solidFill>
                      <a:prstDash val="solid"/>
                      <a:round/>
                      <a:headEnd type="none" w="med" len="med"/>
                      <a:tailEnd type="none" w="med" len="med"/>
                    </a:lnB>
                  </a:tcPr>
                </a:tc>
                <a:tc hMerge="1">
                  <a:txBody>
                    <a:bodyPr/>
                    <a:lstStyle/>
                    <a:p>
                      <a:endParaRPr lang="en-US" dirty="0"/>
                    </a:p>
                  </a:txBody>
                  <a:tcPr/>
                </a:tc>
                <a:extLst>
                  <a:ext uri="{0D108BD9-81ED-4DB2-BD59-A6C34878D82A}">
                    <a16:rowId xmlns:a16="http://schemas.microsoft.com/office/drawing/2014/main" val="62987992"/>
                  </a:ext>
                </a:extLst>
              </a:tr>
              <a:tr h="2280336">
                <a:tc>
                  <a:txBody>
                    <a:bodyPr/>
                    <a:lstStyle/>
                    <a:p>
                      <a:pPr marL="285750" indent="-285750" algn="r" rtl="1">
                        <a:buFont typeface="Arial" panose="020B0604020202020204" pitchFamily="34" charset="0"/>
                        <a:buChar char="•"/>
                      </a:pPr>
                      <a:r>
                        <a:rPr lang="fa-IR" sz="1800" kern="1200" dirty="0" smtClean="0">
                          <a:solidFill>
                            <a:schemeClr val="dk1"/>
                          </a:solidFill>
                          <a:latin typeface="+mn-lt"/>
                          <a:ea typeface="+mn-ea"/>
                          <a:cs typeface="B Nazanin" panose="00000400000000000000" pitchFamily="2" charset="-78"/>
                        </a:rPr>
                        <a:t>محاسبه </a:t>
                      </a:r>
                      <a:r>
                        <a:rPr lang="en-US" sz="1800" kern="1200" dirty="0" smtClean="0">
                          <a:solidFill>
                            <a:schemeClr val="dk1"/>
                          </a:solidFill>
                          <a:latin typeface="+mn-lt"/>
                          <a:ea typeface="+mn-ea"/>
                          <a:cs typeface="B Nazanin" panose="00000400000000000000" pitchFamily="2" charset="-78"/>
                        </a:rPr>
                        <a:t>H-Index </a:t>
                      </a:r>
                      <a:r>
                        <a:rPr lang="fa-IR" sz="1800" kern="1200" dirty="0" smtClean="0">
                          <a:solidFill>
                            <a:schemeClr val="dk1"/>
                          </a:solidFill>
                          <a:latin typeface="+mn-lt"/>
                          <a:ea typeface="+mn-ea"/>
                          <a:cs typeface="B Nazanin" panose="00000400000000000000" pitchFamily="2" charset="-78"/>
                        </a:rPr>
                        <a:t> بر اساس تعداد استنادات و رسم نمودار مربوطه</a:t>
                      </a:r>
                    </a:p>
                    <a:p>
                      <a:pPr marL="285750" indent="-285750" algn="r" rtl="1">
                        <a:buFont typeface="Arial" panose="020B0604020202020204" pitchFamily="34" charset="0"/>
                        <a:buChar char="•"/>
                      </a:pPr>
                      <a:r>
                        <a:rPr lang="fa-IR" sz="1800" kern="1200" dirty="0" smtClean="0">
                          <a:solidFill>
                            <a:schemeClr val="dk1"/>
                          </a:solidFill>
                          <a:latin typeface="+mn-lt"/>
                          <a:ea typeface="+mn-ea"/>
                          <a:cs typeface="B Nazanin" panose="00000400000000000000" pitchFamily="2" charset="-78"/>
                        </a:rPr>
                        <a:t>نمایش اطلاعات و مشخصات پژوهشگران و نویسندگان</a:t>
                      </a:r>
                    </a:p>
                    <a:p>
                      <a:pPr marL="285750" indent="-285750" algn="r" rtl="1">
                        <a:buFont typeface="Arial" panose="020B0604020202020204" pitchFamily="34" charset="0"/>
                        <a:buChar char="•"/>
                      </a:pPr>
                      <a:r>
                        <a:rPr lang="fa-IR" sz="1800" kern="1200" dirty="0" smtClean="0">
                          <a:solidFill>
                            <a:schemeClr val="dk1"/>
                          </a:solidFill>
                          <a:latin typeface="+mn-lt"/>
                          <a:ea typeface="+mn-ea"/>
                          <a:cs typeface="B Nazanin" panose="00000400000000000000" pitchFamily="2" charset="-78"/>
                        </a:rPr>
                        <a:t> پیدا کردن نقل‌قول‌ها، ارجاعات، آثار مرتبط، نویسندگان و انتشارات</a:t>
                      </a:r>
                    </a:p>
                    <a:p>
                      <a:pPr marL="285750" indent="-285750" algn="r" rtl="1">
                        <a:buFont typeface="Arial" panose="020B0604020202020204" pitchFamily="34" charset="0"/>
                        <a:buChar char="•"/>
                      </a:pPr>
                      <a:r>
                        <a:rPr lang="fa-IR" sz="1800" kern="1200" dirty="0" smtClean="0">
                          <a:solidFill>
                            <a:schemeClr val="dk1"/>
                          </a:solidFill>
                          <a:latin typeface="+mn-lt"/>
                          <a:ea typeface="+mn-ea"/>
                          <a:cs typeface="B Nazanin" panose="00000400000000000000" pitchFamily="2" charset="-78"/>
                        </a:rPr>
                        <a:t>آگاهی از تازه‌ترین پیشرفت‌های علمی در زمینه‌های مختلف</a:t>
                      </a:r>
                      <a:endParaRPr lang="en-US" sz="1800" kern="1200" dirty="0">
                        <a:solidFill>
                          <a:schemeClr val="dk1"/>
                        </a:solidFill>
                        <a:latin typeface="+mn-lt"/>
                        <a:ea typeface="+mn-ea"/>
                        <a:cs typeface="B Nazanin" panose="00000400000000000000" pitchFamily="2" charset="-78"/>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5F7EC"/>
                    </a:solidFill>
                  </a:tcPr>
                </a:tc>
                <a:tc>
                  <a:txBody>
                    <a:bodyPr/>
                    <a:lstStyle/>
                    <a:p>
                      <a:pPr marL="285750" indent="-285750" algn="r" rtl="1">
                        <a:buFont typeface="Arial" panose="020B0604020202020204" pitchFamily="34" charset="0"/>
                        <a:buChar char="•"/>
                      </a:pPr>
                      <a:r>
                        <a:rPr lang="fa-IR" sz="1800" kern="1200" dirty="0" smtClean="0">
                          <a:solidFill>
                            <a:schemeClr val="dk1"/>
                          </a:solidFill>
                          <a:latin typeface="+mn-lt"/>
                          <a:ea typeface="+mn-ea"/>
                          <a:cs typeface="B Nazanin" panose="00000400000000000000" pitchFamily="2" charset="-78"/>
                        </a:rPr>
                        <a:t>مشاهده تعداد و آمار استنادات</a:t>
                      </a:r>
                    </a:p>
                    <a:p>
                      <a:pPr marL="285750" indent="-285750" algn="r" rtl="1">
                        <a:buFont typeface="Arial" panose="020B0604020202020204" pitchFamily="34" charset="0"/>
                        <a:buChar char="•"/>
                      </a:pPr>
                      <a:r>
                        <a:rPr lang="fa-IR" sz="1800" kern="1200" dirty="0" smtClean="0">
                          <a:solidFill>
                            <a:schemeClr val="dk1"/>
                          </a:solidFill>
                          <a:latin typeface="+mn-lt"/>
                          <a:ea typeface="+mn-ea"/>
                          <a:cs typeface="B Nazanin" panose="00000400000000000000" pitchFamily="2" charset="-78"/>
                        </a:rPr>
                        <a:t>یافتن ورژن مختلف مقالات در اینترنت</a:t>
                      </a:r>
                    </a:p>
                    <a:p>
                      <a:pPr marL="285750" indent="-285750" algn="r" rtl="1">
                        <a:buFont typeface="Arial" panose="020B0604020202020204" pitchFamily="34" charset="0"/>
                        <a:buChar char="•"/>
                      </a:pPr>
                      <a:r>
                        <a:rPr lang="fa-IR" sz="1800" kern="1200" dirty="0" smtClean="0">
                          <a:solidFill>
                            <a:schemeClr val="dk1"/>
                          </a:solidFill>
                          <a:latin typeface="+mn-lt"/>
                          <a:ea typeface="+mn-ea"/>
                          <a:cs typeface="B Nazanin" panose="00000400000000000000" pitchFamily="2" charset="-78"/>
                        </a:rPr>
                        <a:t>جستجو بین تمامی منابع علمی</a:t>
                      </a:r>
                    </a:p>
                    <a:p>
                      <a:pPr marL="285750" indent="-285750" algn="r" rtl="1">
                        <a:buFont typeface="Arial" panose="020B0604020202020204" pitchFamily="34" charset="0"/>
                        <a:buChar char="•"/>
                      </a:pPr>
                      <a:r>
                        <a:rPr lang="fa-IR" sz="1800" kern="1200" dirty="0" smtClean="0">
                          <a:solidFill>
                            <a:schemeClr val="dk1"/>
                          </a:solidFill>
                          <a:latin typeface="+mn-lt"/>
                          <a:ea typeface="+mn-ea"/>
                          <a:cs typeface="B Nazanin" panose="00000400000000000000" pitchFamily="2" charset="-78"/>
                        </a:rPr>
                        <a:t>جستجوی مقالات بر اساس سال انتشار</a:t>
                      </a:r>
                    </a:p>
                    <a:p>
                      <a:pPr marL="285750" indent="-285750" algn="r" rtl="1">
                        <a:buFont typeface="Arial" panose="020B0604020202020204" pitchFamily="34" charset="0"/>
                        <a:buChar char="•"/>
                      </a:pPr>
                      <a:r>
                        <a:rPr lang="fa-IR" sz="1800" kern="1200" dirty="0" smtClean="0">
                          <a:solidFill>
                            <a:schemeClr val="dk1"/>
                          </a:solidFill>
                          <a:latin typeface="+mn-lt"/>
                          <a:ea typeface="+mn-ea"/>
                          <a:cs typeface="B Nazanin" panose="00000400000000000000" pitchFamily="2" charset="-78"/>
                        </a:rPr>
                        <a:t>مشاهده رفرنس‌های مقالات و جستجو بر اساس آن‌ها</a:t>
                      </a:r>
                    </a:p>
                    <a:p>
                      <a:pPr marL="285750" indent="-285750" algn="r" rtl="1">
                        <a:buFont typeface="Arial" panose="020B0604020202020204" pitchFamily="34" charset="0"/>
                        <a:buChar char="•"/>
                      </a:pPr>
                      <a:r>
                        <a:rPr lang="fa-IR" sz="1800" kern="1200" dirty="0" smtClean="0">
                          <a:solidFill>
                            <a:schemeClr val="dk1"/>
                          </a:solidFill>
                          <a:latin typeface="+mn-lt"/>
                          <a:ea typeface="+mn-ea"/>
                          <a:cs typeface="B Nazanin" panose="00000400000000000000" pitchFamily="2" charset="-78"/>
                        </a:rPr>
                        <a:t>ساخت پروفایل شخصی برای هر نویسنده</a:t>
                      </a:r>
                    </a:p>
                    <a:p>
                      <a:pPr marL="285750" indent="-285750" algn="r" rtl="1">
                        <a:buFont typeface="Arial" panose="020B0604020202020204" pitchFamily="34" charset="0"/>
                        <a:buChar char="•"/>
                      </a:pPr>
                      <a:r>
                        <a:rPr lang="fa-IR" sz="1800" kern="1200" dirty="0" smtClean="0">
                          <a:solidFill>
                            <a:schemeClr val="dk1"/>
                          </a:solidFill>
                          <a:latin typeface="+mn-lt"/>
                          <a:ea typeface="+mn-ea"/>
                          <a:cs typeface="B Nazanin" panose="00000400000000000000" pitchFamily="2" charset="-78"/>
                        </a:rPr>
                        <a:t>توانایی پیدا کردن استنادات به مقاله‌های خود</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5F7EC"/>
                    </a:solidFill>
                  </a:tcPr>
                </a:tc>
                <a:tc>
                  <a:txBody>
                    <a:bodyPr/>
                    <a:lstStyle/>
                    <a:p>
                      <a:pPr marL="285750" indent="-285750" algn="r" rtl="1">
                        <a:buFont typeface="Arial" panose="020B0604020202020204" pitchFamily="34" charset="0"/>
                        <a:buChar char="•"/>
                      </a:pPr>
                      <a:r>
                        <a:rPr lang="fa-IR" dirty="0" smtClean="0">
                          <a:cs typeface="B Nazanin" panose="00000400000000000000" pitchFamily="2" charset="-78"/>
                        </a:rPr>
                        <a:t>سنجش اعتبار مقالات و نویسندگان</a:t>
                      </a:r>
                    </a:p>
                    <a:p>
                      <a:pPr marL="285750" indent="-285750" algn="r" rtl="1">
                        <a:buFont typeface="Arial" panose="020B0604020202020204" pitchFamily="34" charset="0"/>
                        <a:buChar char="•"/>
                      </a:pPr>
                      <a:r>
                        <a:rPr lang="fa-IR" dirty="0" smtClean="0">
                          <a:cs typeface="B Nazanin" panose="00000400000000000000" pitchFamily="2" charset="-78"/>
                        </a:rPr>
                        <a:t>آپشن‌های عالی برای جستجوی پیشرفته</a:t>
                      </a:r>
                    </a:p>
                    <a:p>
                      <a:pPr marL="285750" indent="-285750" algn="r" rtl="1">
                        <a:buFont typeface="Arial" panose="020B0604020202020204" pitchFamily="34" charset="0"/>
                        <a:buChar char="•"/>
                      </a:pPr>
                      <a:r>
                        <a:rPr lang="fa-IR" dirty="0" smtClean="0">
                          <a:cs typeface="B Nazanin" panose="00000400000000000000" pitchFamily="2" charset="-78"/>
                        </a:rPr>
                        <a:t>امکان مشاهده مقالات خود به زبان‌های مختلف</a:t>
                      </a:r>
                    </a:p>
                    <a:p>
                      <a:pPr marL="285750" indent="-285750" algn="r" rtl="1">
                        <a:buFont typeface="Arial" panose="020B0604020202020204" pitchFamily="34" charset="0"/>
                        <a:buChar char="•"/>
                      </a:pPr>
                      <a:r>
                        <a:rPr lang="fa-IR" dirty="0" smtClean="0">
                          <a:cs typeface="B Nazanin" panose="00000400000000000000" pitchFamily="2" charset="-78"/>
                        </a:rPr>
                        <a:t>ذخیره سرچ‌ها و منابع جمع‌آوری شده</a:t>
                      </a:r>
                    </a:p>
                    <a:p>
                      <a:pPr marL="285750" indent="-285750" algn="r" rtl="1">
                        <a:buFont typeface="Arial" panose="020B0604020202020204" pitchFamily="34" charset="0"/>
                        <a:buChar char="•"/>
                      </a:pPr>
                      <a:r>
                        <a:rPr lang="fa-IR" dirty="0" smtClean="0">
                          <a:cs typeface="B Nazanin" panose="00000400000000000000" pitchFamily="2" charset="-78"/>
                        </a:rPr>
                        <a:t>بررسی خلاصه‌ای از وضعیت پژوهشی نویسندگان</a:t>
                      </a:r>
                    </a:p>
                    <a:p>
                      <a:pPr marL="285750" indent="-285750" algn="r" rtl="1">
                        <a:buFont typeface="Arial" panose="020B0604020202020204" pitchFamily="34" charset="0"/>
                        <a:buChar char="•"/>
                      </a:pPr>
                      <a:r>
                        <a:rPr lang="fa-IR" dirty="0" smtClean="0">
                          <a:cs typeface="B Nazanin" panose="00000400000000000000" pitchFamily="2" charset="-78"/>
                        </a:rPr>
                        <a:t>پیدا کردن متن کامل اسناد و مقالات علمی در فضای وب</a:t>
                      </a:r>
                      <a:endParaRPr lang="en-US" dirty="0">
                        <a:cs typeface="B Nazanin" panose="00000400000000000000" pitchFamily="2" charset="-7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5F7EC"/>
                    </a:solidFill>
                  </a:tcPr>
                </a:tc>
                <a:extLst>
                  <a:ext uri="{0D108BD9-81ED-4DB2-BD59-A6C34878D82A}">
                    <a16:rowId xmlns:a16="http://schemas.microsoft.com/office/drawing/2014/main" val="4148209838"/>
                  </a:ext>
                </a:extLst>
              </a:tr>
            </a:tbl>
          </a:graphicData>
        </a:graphic>
      </p:graphicFrame>
      <p:sp>
        <p:nvSpPr>
          <p:cNvPr id="10" name="Footer Placeholder 9"/>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2" name="Date Placeholder 1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7D3955D-2489-49C7-838C-467E37292CB7}"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378314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ارزیابی مقالات و مجلات در پایگاه های مختلف</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smtClean="0">
                <a:solidFill>
                  <a:srgbClr val="FF0000"/>
                </a:solidFill>
                <a:latin typeface="Times New Roman" pitchFamily="18" charset="0"/>
                <a:cs typeface="B Nazanin" pitchFamily="2" charset="-78"/>
              </a:rPr>
              <a:t>جستجوگر </a:t>
            </a:r>
            <a:r>
              <a:rPr lang="en-US" sz="2000" b="1" dirty="0" smtClean="0">
                <a:solidFill>
                  <a:srgbClr val="FF0000"/>
                </a:solidFill>
                <a:latin typeface="Times New Roman" pitchFamily="18" charset="0"/>
                <a:cs typeface="B Nazanin" pitchFamily="2" charset="-78"/>
              </a:rPr>
              <a:t>Google scholar </a:t>
            </a:r>
          </a:p>
          <a:p>
            <a:pPr marL="285750" indent="-285750" algn="just" rtl="1">
              <a:buFont typeface="Arial" panose="020B0604020202020204" pitchFamily="34" charset="0"/>
              <a:buChar char="•"/>
            </a:pPr>
            <a:r>
              <a:rPr lang="fa-IR" sz="1400" b="1" dirty="0" smtClean="0">
                <a:solidFill>
                  <a:schemeClr val="tx1"/>
                </a:solidFill>
                <a:latin typeface="Times New Roman" pitchFamily="18" charset="0"/>
                <a:cs typeface="B Nazanin" pitchFamily="2" charset="-78"/>
              </a:rPr>
              <a:t>اگر عبارت</a:t>
            </a:r>
            <a:r>
              <a:rPr lang="en-US" sz="1400" b="1" dirty="0" smtClean="0">
                <a:solidFill>
                  <a:schemeClr val="tx1"/>
                </a:solidFill>
                <a:latin typeface="Times New Roman" pitchFamily="18" charset="0"/>
                <a:cs typeface="B Nazanin" pitchFamily="2" charset="-78"/>
              </a:rPr>
              <a:t>[Citation] </a:t>
            </a:r>
            <a:r>
              <a:rPr lang="fa-IR" sz="1400" b="1" dirty="0" smtClean="0">
                <a:solidFill>
                  <a:schemeClr val="tx1"/>
                </a:solidFill>
                <a:latin typeface="Times New Roman" pitchFamily="18" charset="0"/>
                <a:cs typeface="B Nazanin" pitchFamily="2" charset="-78"/>
              </a:rPr>
              <a:t> قبل </a:t>
            </a:r>
            <a:r>
              <a:rPr lang="fa-IR" sz="1400" b="1" dirty="0">
                <a:solidFill>
                  <a:schemeClr val="tx1"/>
                </a:solidFill>
                <a:latin typeface="Times New Roman" pitchFamily="18" charset="0"/>
                <a:cs typeface="B Nazanin" pitchFamily="2" charset="-78"/>
              </a:rPr>
              <a:t>از </a:t>
            </a:r>
            <a:r>
              <a:rPr lang="fa-IR" sz="1400" b="1" dirty="0" smtClean="0">
                <a:solidFill>
                  <a:schemeClr val="tx1"/>
                </a:solidFill>
                <a:latin typeface="Times New Roman" pitchFamily="18" charset="0"/>
                <a:cs typeface="B Nazanin" pitchFamily="2" charset="-78"/>
              </a:rPr>
              <a:t>نتیجه </a:t>
            </a:r>
            <a:r>
              <a:rPr lang="fa-IR" sz="1400" b="1" dirty="0">
                <a:solidFill>
                  <a:schemeClr val="tx1"/>
                </a:solidFill>
                <a:latin typeface="Times New Roman" pitchFamily="18" charset="0"/>
                <a:cs typeface="B Nazanin" pitchFamily="2" charset="-78"/>
              </a:rPr>
              <a:t>جستجو </a:t>
            </a:r>
          </a:p>
          <a:p>
            <a:pPr algn="just" rtl="1"/>
            <a:r>
              <a:rPr lang="fa-IR" sz="1400" b="1" dirty="0" smtClean="0">
                <a:solidFill>
                  <a:schemeClr val="tx1"/>
                </a:solidFill>
                <a:latin typeface="Times New Roman" pitchFamily="18" charset="0"/>
                <a:cs typeface="B Nazanin" pitchFamily="2" charset="-78"/>
              </a:rPr>
              <a:t>آمده باشد به </a:t>
            </a:r>
            <a:r>
              <a:rPr lang="fa-IR" sz="1400" b="1" dirty="0">
                <a:solidFill>
                  <a:schemeClr val="tx1"/>
                </a:solidFill>
                <a:latin typeface="Times New Roman" pitchFamily="18" charset="0"/>
                <a:cs typeface="B Nazanin" pitchFamily="2" charset="-78"/>
              </a:rPr>
              <a:t>معنی عدم دسترسی به </a:t>
            </a:r>
            <a:r>
              <a:rPr lang="fa-IR" sz="1400" b="1" dirty="0" smtClean="0">
                <a:solidFill>
                  <a:schemeClr val="tx1"/>
                </a:solidFill>
                <a:latin typeface="Times New Roman" pitchFamily="18" charset="0"/>
                <a:cs typeface="B Nazanin" pitchFamily="2" charset="-78"/>
              </a:rPr>
              <a:t>منبع</a:t>
            </a:r>
          </a:p>
          <a:p>
            <a:pPr algn="just" rtl="1"/>
            <a:r>
              <a:rPr lang="fa-IR" sz="1400" b="1" dirty="0" smtClean="0">
                <a:solidFill>
                  <a:schemeClr val="tx1"/>
                </a:solidFill>
                <a:latin typeface="Times New Roman" pitchFamily="18" charset="0"/>
                <a:cs typeface="B Nazanin" pitchFamily="2" charset="-78"/>
              </a:rPr>
              <a:t> </a:t>
            </a:r>
            <a:r>
              <a:rPr lang="fa-IR" sz="1400" b="1" dirty="0">
                <a:solidFill>
                  <a:schemeClr val="tx1"/>
                </a:solidFill>
                <a:latin typeface="Times New Roman" pitchFamily="18" charset="0"/>
                <a:cs typeface="B Nazanin" pitchFamily="2" charset="-78"/>
              </a:rPr>
              <a:t>مربوطه به‌صورت الکترونیکی است</a:t>
            </a:r>
            <a:r>
              <a:rPr lang="fa-IR" sz="2000" b="1" dirty="0" smtClean="0">
                <a:solidFill>
                  <a:schemeClr val="tx1"/>
                </a:solidFill>
                <a:latin typeface="Times New Roman" pitchFamily="18" charset="0"/>
                <a:cs typeface="B Nazanin" pitchFamily="2" charset="-78"/>
              </a:rPr>
              <a:t>.</a:t>
            </a:r>
          </a:p>
          <a:p>
            <a:pPr marL="285750" indent="-285750" algn="just" rtl="1">
              <a:buFont typeface="Arial" panose="020B0604020202020204" pitchFamily="34" charset="0"/>
              <a:buChar char="•"/>
            </a:pPr>
            <a:r>
              <a:rPr lang="fa-IR" sz="1400" b="1" dirty="0">
                <a:solidFill>
                  <a:schemeClr val="tx1"/>
                </a:solidFill>
                <a:latin typeface="Times New Roman" pitchFamily="18" charset="0"/>
                <a:cs typeface="B Nazanin" pitchFamily="2" charset="-78"/>
              </a:rPr>
              <a:t>عبارت</a:t>
            </a:r>
            <a:r>
              <a:rPr lang="en-US" sz="1400" b="1" dirty="0">
                <a:solidFill>
                  <a:schemeClr val="tx1"/>
                </a:solidFill>
                <a:latin typeface="Times New Roman" pitchFamily="18" charset="0"/>
                <a:cs typeface="B Nazanin" pitchFamily="2" charset="-78"/>
              </a:rPr>
              <a:t>[Book]</a:t>
            </a:r>
            <a:r>
              <a:rPr lang="fa-IR" sz="1400" b="1" dirty="0">
                <a:solidFill>
                  <a:schemeClr val="tx1"/>
                </a:solidFill>
                <a:latin typeface="Times New Roman" pitchFamily="18" charset="0"/>
                <a:cs typeface="B Nazanin" pitchFamily="2" charset="-78"/>
              </a:rPr>
              <a:t> بیانگر این است که منبع </a:t>
            </a:r>
            <a:endParaRPr lang="fa-IR" sz="1400" b="1" dirty="0" smtClean="0">
              <a:solidFill>
                <a:schemeClr val="tx1"/>
              </a:solidFill>
              <a:latin typeface="Times New Roman" pitchFamily="18" charset="0"/>
              <a:cs typeface="B Nazanin" pitchFamily="2" charset="-78"/>
            </a:endParaRPr>
          </a:p>
          <a:p>
            <a:pPr algn="just" rtl="1"/>
            <a:r>
              <a:rPr lang="fa-IR" sz="1400" b="1" dirty="0" smtClean="0">
                <a:solidFill>
                  <a:schemeClr val="tx1"/>
                </a:solidFill>
                <a:latin typeface="Times New Roman" pitchFamily="18" charset="0"/>
                <a:cs typeface="B Nazanin" pitchFamily="2" charset="-78"/>
              </a:rPr>
              <a:t>مربوطه از </a:t>
            </a:r>
            <a:r>
              <a:rPr lang="fa-IR" sz="1400" b="1" dirty="0">
                <a:solidFill>
                  <a:schemeClr val="tx1"/>
                </a:solidFill>
                <a:latin typeface="Times New Roman" pitchFamily="18" charset="0"/>
                <a:cs typeface="B Nazanin" pitchFamily="2" charset="-78"/>
              </a:rPr>
              <a:t>نوع کتاب است.</a:t>
            </a:r>
          </a:p>
          <a:p>
            <a:pPr algn="just" rtl="1"/>
            <a:endParaRPr lang="en-US" sz="1400" b="1" dirty="0">
              <a:solidFill>
                <a:schemeClr val="tx1"/>
              </a:solidFill>
              <a:latin typeface="Times New Roman" pitchFamily="18" charset="0"/>
              <a:cs typeface="B Nazanin" pitchFamily="2" charset="-78"/>
            </a:endParaRPr>
          </a:p>
        </p:txBody>
      </p: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1292661"/>
            <a:ext cx="8755285" cy="4725214"/>
          </a:xfrm>
          <a:prstGeom prst="rect">
            <a:avLst/>
          </a:prstGeom>
        </p:spPr>
      </p:pic>
      <p:sp>
        <p:nvSpPr>
          <p:cNvPr id="14" name="Line Callout 2 13"/>
          <p:cNvSpPr/>
          <p:nvPr/>
        </p:nvSpPr>
        <p:spPr>
          <a:xfrm>
            <a:off x="3153103" y="5362043"/>
            <a:ext cx="5108028" cy="655832"/>
          </a:xfrm>
          <a:prstGeom prst="borderCallout2">
            <a:avLst>
              <a:gd name="adj1" fmla="val 18750"/>
              <a:gd name="adj2" fmla="val -8333"/>
              <a:gd name="adj3" fmla="val 18750"/>
              <a:gd name="adj4" fmla="val -16667"/>
              <a:gd name="adj5" fmla="val 19683"/>
              <a:gd name="adj6" fmla="val -41302"/>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a:cs typeface="B Roya" panose="00000400000000000000" pitchFamily="2" charset="-78"/>
              </a:rPr>
              <a:t>نتایج جدید به‌صورت دوره‌ای به ایمیل شما ارسال خواهد شد</a:t>
            </a:r>
            <a:r>
              <a:rPr lang="fa-IR" dirty="0" smtClean="0">
                <a:cs typeface="B Roya" panose="00000400000000000000" pitchFamily="2" charset="-78"/>
              </a:rPr>
              <a:t>.</a:t>
            </a:r>
            <a:endParaRPr lang="fa-IR" dirty="0">
              <a:cs typeface="B Roya" panose="00000400000000000000" pitchFamily="2" charset="-78"/>
            </a:endParaRPr>
          </a:p>
          <a:p>
            <a:pPr algn="ctr"/>
            <a:r>
              <a:rPr lang="fa-IR" dirty="0"/>
              <a:t> </a:t>
            </a:r>
            <a:endParaRPr lang="en-US" dirty="0"/>
          </a:p>
        </p:txBody>
      </p:sp>
      <p:sp>
        <p:nvSpPr>
          <p:cNvPr id="15" name="Line Callout 2 14"/>
          <p:cNvSpPr/>
          <p:nvPr/>
        </p:nvSpPr>
        <p:spPr>
          <a:xfrm>
            <a:off x="3903114" y="3673356"/>
            <a:ext cx="3535911" cy="655832"/>
          </a:xfrm>
          <a:prstGeom prst="borderCallout2">
            <a:avLst>
              <a:gd name="adj1" fmla="val 18750"/>
              <a:gd name="adj2" fmla="val -8333"/>
              <a:gd name="adj3" fmla="val 18750"/>
              <a:gd name="adj4" fmla="val -16667"/>
              <a:gd name="adj5" fmla="val 5160"/>
              <a:gd name="adj6" fmla="val -3338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a:cs typeface="B Roya" panose="00000400000000000000" pitchFamily="2" charset="-78"/>
              </a:rPr>
              <a:t>تعداد </a:t>
            </a:r>
            <a:r>
              <a:rPr lang="fa-IR" dirty="0" smtClean="0">
                <a:cs typeface="B Roya" panose="00000400000000000000" pitchFamily="2" charset="-78"/>
              </a:rPr>
              <a:t>استنادهایی که </a:t>
            </a:r>
            <a:r>
              <a:rPr lang="fa-IR" dirty="0">
                <a:cs typeface="B Roya" panose="00000400000000000000" pitchFamily="2" charset="-78"/>
              </a:rPr>
              <a:t>به این مقاله شده است</a:t>
            </a:r>
            <a:r>
              <a:rPr lang="fa-IR" dirty="0" smtClean="0"/>
              <a:t> </a:t>
            </a:r>
            <a:endParaRPr lang="en-US" dirty="0"/>
          </a:p>
        </p:txBody>
      </p:sp>
      <p:sp>
        <p:nvSpPr>
          <p:cNvPr id="16" name="Line Callout 2 15"/>
          <p:cNvSpPr/>
          <p:nvPr/>
        </p:nvSpPr>
        <p:spPr>
          <a:xfrm>
            <a:off x="4561244" y="3655268"/>
            <a:ext cx="3535911" cy="655832"/>
          </a:xfrm>
          <a:prstGeom prst="borderCallout2">
            <a:avLst>
              <a:gd name="adj1" fmla="val 18750"/>
              <a:gd name="adj2" fmla="val -8333"/>
              <a:gd name="adj3" fmla="val 18750"/>
              <a:gd name="adj4" fmla="val -16667"/>
              <a:gd name="adj5" fmla="val 5160"/>
              <a:gd name="adj6" fmla="val -3338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a:cs typeface="B Roya" panose="00000400000000000000" pitchFamily="2" charset="-78"/>
              </a:rPr>
              <a:t>منابع مرتبط با منبع مربوطه</a:t>
            </a:r>
            <a:endParaRPr lang="en-US" dirty="0"/>
          </a:p>
        </p:txBody>
      </p:sp>
      <p:sp>
        <p:nvSpPr>
          <p:cNvPr id="17" name="Line Callout 2 16"/>
          <p:cNvSpPr/>
          <p:nvPr/>
        </p:nvSpPr>
        <p:spPr>
          <a:xfrm>
            <a:off x="5953355" y="3562843"/>
            <a:ext cx="4433761" cy="655832"/>
          </a:xfrm>
          <a:prstGeom prst="borderCallout2">
            <a:avLst>
              <a:gd name="adj1" fmla="val 18750"/>
              <a:gd name="adj2" fmla="val -8333"/>
              <a:gd name="adj3" fmla="val 18750"/>
              <a:gd name="adj4" fmla="val -16667"/>
              <a:gd name="adj5" fmla="val 5160"/>
              <a:gd name="adj6" fmla="val -3338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smtClean="0">
                <a:cs typeface="B Roya" panose="00000400000000000000" pitchFamily="2" charset="-78"/>
              </a:rPr>
              <a:t>نسخه‌های </a:t>
            </a:r>
            <a:r>
              <a:rPr lang="fa-IR" dirty="0">
                <a:cs typeface="B Roya" panose="00000400000000000000" pitchFamily="2" charset="-78"/>
              </a:rPr>
              <a:t>مختلفی موجود در پایگاه‌داده‌های </a:t>
            </a:r>
            <a:r>
              <a:rPr lang="fa-IR" dirty="0" smtClean="0">
                <a:cs typeface="B Roya" panose="00000400000000000000" pitchFamily="2" charset="-78"/>
              </a:rPr>
              <a:t>مختلف </a:t>
            </a:r>
            <a:endParaRPr lang="en-US" dirty="0"/>
          </a:p>
        </p:txBody>
      </p:sp>
      <p:sp>
        <p:nvSpPr>
          <p:cNvPr id="18" name="Line Callout 2 17"/>
          <p:cNvSpPr/>
          <p:nvPr/>
        </p:nvSpPr>
        <p:spPr>
          <a:xfrm>
            <a:off x="6455595" y="2801881"/>
            <a:ext cx="4433761" cy="655832"/>
          </a:xfrm>
          <a:prstGeom prst="borderCallout2">
            <a:avLst>
              <a:gd name="adj1" fmla="val 18750"/>
              <a:gd name="adj2" fmla="val -8333"/>
              <a:gd name="adj3" fmla="val 18750"/>
              <a:gd name="adj4" fmla="val -16667"/>
              <a:gd name="adj5" fmla="val 5160"/>
              <a:gd name="adj6" fmla="val -3338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smtClean="0">
                <a:cs typeface="B Roya" panose="00000400000000000000" pitchFamily="2" charset="-78"/>
              </a:rPr>
              <a:t>عنوان منبع</a:t>
            </a:r>
            <a:endParaRPr lang="en-US" dirty="0"/>
          </a:p>
        </p:txBody>
      </p:sp>
      <p:sp>
        <p:nvSpPr>
          <p:cNvPr id="19" name="Line Callout 2 18"/>
          <p:cNvSpPr/>
          <p:nvPr/>
        </p:nvSpPr>
        <p:spPr>
          <a:xfrm>
            <a:off x="6329199" y="3087926"/>
            <a:ext cx="5491326" cy="655832"/>
          </a:xfrm>
          <a:prstGeom prst="borderCallout2">
            <a:avLst>
              <a:gd name="adj1" fmla="val 18750"/>
              <a:gd name="adj2" fmla="val -8333"/>
              <a:gd name="adj3" fmla="val 18750"/>
              <a:gd name="adj4" fmla="val -16667"/>
              <a:gd name="adj5" fmla="val 5160"/>
              <a:gd name="adj6" fmla="val -3338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a:cs typeface="B Roya" panose="00000400000000000000" pitchFamily="2" charset="-78"/>
              </a:rPr>
              <a:t>شامل چهار بخش (به ترتیب از چپ به راست) نام نویسنده (ها)، محل نشر (مجله/کتاب/ کنفرانس و …)، سال نشر، ناشر</a:t>
            </a:r>
            <a:endParaRPr lang="en-US" dirty="0"/>
          </a:p>
        </p:txBody>
      </p:sp>
      <p:sp>
        <p:nvSpPr>
          <p:cNvPr id="20" name="Line Callout 2 19"/>
          <p:cNvSpPr/>
          <p:nvPr/>
        </p:nvSpPr>
        <p:spPr>
          <a:xfrm>
            <a:off x="4949219" y="3336396"/>
            <a:ext cx="5491326" cy="655832"/>
          </a:xfrm>
          <a:prstGeom prst="borderCallout2">
            <a:avLst>
              <a:gd name="adj1" fmla="val 18750"/>
              <a:gd name="adj2" fmla="val -8333"/>
              <a:gd name="adj3" fmla="val 18750"/>
              <a:gd name="adj4" fmla="val -16667"/>
              <a:gd name="adj5" fmla="val 5160"/>
              <a:gd name="adj6" fmla="val -3338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a:cs typeface="B Roya" panose="00000400000000000000" pitchFamily="2" charset="-78"/>
              </a:rPr>
              <a:t>چکیده‌ای از منبع</a:t>
            </a:r>
            <a:endParaRPr lang="en-US" dirty="0"/>
          </a:p>
        </p:txBody>
      </p:sp>
      <p:sp>
        <p:nvSpPr>
          <p:cNvPr id="21" name="Line Callout 2 20"/>
          <p:cNvSpPr/>
          <p:nvPr/>
        </p:nvSpPr>
        <p:spPr>
          <a:xfrm>
            <a:off x="3169482" y="3852823"/>
            <a:ext cx="5345868" cy="655832"/>
          </a:xfrm>
          <a:prstGeom prst="borderCallout2">
            <a:avLst>
              <a:gd name="adj1" fmla="val 18750"/>
              <a:gd name="adj2" fmla="val -8333"/>
              <a:gd name="adj3" fmla="val 18750"/>
              <a:gd name="adj4" fmla="val -16667"/>
              <a:gd name="adj5" fmla="val -29696"/>
              <a:gd name="adj6" fmla="val -21798"/>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a:cs typeface="B Roya" panose="00000400000000000000" pitchFamily="2" charset="-78"/>
              </a:rPr>
              <a:t>درصورتی‌که تمایل به ارجاع به منبع وجود داشته باشد با کلیک بر روی این گزینه خروجی مربوطه نمایش داده می‌شود</a:t>
            </a:r>
            <a:endParaRPr lang="en-US" dirty="0"/>
          </a:p>
        </p:txBody>
      </p:sp>
      <p:sp>
        <p:nvSpPr>
          <p:cNvPr id="22" name="Line Callout 2 21"/>
          <p:cNvSpPr/>
          <p:nvPr/>
        </p:nvSpPr>
        <p:spPr>
          <a:xfrm>
            <a:off x="2646149" y="3882845"/>
            <a:ext cx="4002301" cy="655832"/>
          </a:xfrm>
          <a:prstGeom prst="borderCallout2">
            <a:avLst>
              <a:gd name="adj1" fmla="val 18750"/>
              <a:gd name="adj2" fmla="val -8333"/>
              <a:gd name="adj3" fmla="val 18750"/>
              <a:gd name="adj4" fmla="val -16667"/>
              <a:gd name="adj5" fmla="val -33365"/>
              <a:gd name="adj6" fmla="val -28412"/>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dirty="0">
                <a:cs typeface="B Roya" panose="00000400000000000000" pitchFamily="2" charset="-78"/>
              </a:rPr>
              <a:t>ذخیره منبع مربوطه</a:t>
            </a:r>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1DC7E4F-1EF9-48EE-99AC-3A8899278750}"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64619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8"/>
                                        </p:tgtEl>
                                      </p:cBhvr>
                                    </p:animEffect>
                                    <p:set>
                                      <p:cBhvr>
                                        <p:cTn id="12" dur="1" fill="hold">
                                          <p:stCondLst>
                                            <p:cond delay="499"/>
                                          </p:stCondLst>
                                        </p:cTn>
                                        <p:tgtEl>
                                          <p:spTgt spid="1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down)">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19"/>
                                        </p:tgtEl>
                                      </p:cBhvr>
                                    </p:animEffect>
                                    <p:set>
                                      <p:cBhvr>
                                        <p:cTn id="22" dur="1" fill="hold">
                                          <p:stCondLst>
                                            <p:cond delay="499"/>
                                          </p:stCondLst>
                                        </p:cTn>
                                        <p:tgtEl>
                                          <p:spTgt spid="1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20"/>
                                        </p:tgtEl>
                                      </p:cBhvr>
                                    </p:animEffect>
                                    <p:set>
                                      <p:cBhvr>
                                        <p:cTn id="32" dur="1" fill="hold">
                                          <p:stCondLst>
                                            <p:cond delay="499"/>
                                          </p:stCondLst>
                                        </p:cTn>
                                        <p:tgtEl>
                                          <p:spTgt spid="2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500"/>
                                        <p:tgtEl>
                                          <p:spTgt spid="2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22"/>
                                        </p:tgtEl>
                                      </p:cBhvr>
                                    </p:animEffect>
                                    <p:set>
                                      <p:cBhvr>
                                        <p:cTn id="42" dur="1" fill="hold">
                                          <p:stCondLst>
                                            <p:cond delay="499"/>
                                          </p:stCondLst>
                                        </p:cTn>
                                        <p:tgtEl>
                                          <p:spTgt spid="22"/>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21"/>
                                        </p:tgtEl>
                                      </p:cBhvr>
                                    </p:animEffect>
                                    <p:set>
                                      <p:cBhvr>
                                        <p:cTn id="52" dur="1" fill="hold">
                                          <p:stCondLst>
                                            <p:cond delay="499"/>
                                          </p:stCondLst>
                                        </p:cTn>
                                        <p:tgtEl>
                                          <p:spTgt spid="21"/>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1" nodeType="clickEffect">
                                  <p:stCondLst>
                                    <p:cond delay="0"/>
                                  </p:stCondLst>
                                  <p:childTnLst>
                                    <p:animEffect transition="out" filter="fade">
                                      <p:cBhvr>
                                        <p:cTn id="61" dur="500"/>
                                        <p:tgtEl>
                                          <p:spTgt spid="15"/>
                                        </p:tgtEl>
                                      </p:cBhvr>
                                    </p:animEffect>
                                    <p:set>
                                      <p:cBhvr>
                                        <p:cTn id="62" dur="1" fill="hold">
                                          <p:stCondLst>
                                            <p:cond delay="499"/>
                                          </p:stCondLst>
                                        </p:cTn>
                                        <p:tgtEl>
                                          <p:spTgt spid="15"/>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fade">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1" nodeType="clickEffect">
                                  <p:stCondLst>
                                    <p:cond delay="0"/>
                                  </p:stCondLst>
                                  <p:childTnLst>
                                    <p:animEffect transition="out" filter="fade">
                                      <p:cBhvr>
                                        <p:cTn id="71" dur="500"/>
                                        <p:tgtEl>
                                          <p:spTgt spid="16"/>
                                        </p:tgtEl>
                                      </p:cBhvr>
                                    </p:animEffect>
                                    <p:set>
                                      <p:cBhvr>
                                        <p:cTn id="72" dur="1" fill="hold">
                                          <p:stCondLst>
                                            <p:cond delay="499"/>
                                          </p:stCondLst>
                                        </p:cTn>
                                        <p:tgtEl>
                                          <p:spTgt spid="16"/>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fade">
                                      <p:cBhvr>
                                        <p:cTn id="77" dur="500"/>
                                        <p:tgtEl>
                                          <p:spTgt spid="17"/>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17"/>
                                        </p:tgtEl>
                                      </p:cBhvr>
                                    </p:animEffect>
                                    <p:set>
                                      <p:cBhvr>
                                        <p:cTn id="82" dur="1" fill="hold">
                                          <p:stCondLst>
                                            <p:cond delay="499"/>
                                          </p:stCondLst>
                                        </p:cTn>
                                        <p:tgtEl>
                                          <p:spTgt spid="17"/>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4"/>
                                        </p:tgtEl>
                                        <p:attrNameLst>
                                          <p:attrName>style.visibility</p:attrName>
                                        </p:attrNameLst>
                                      </p:cBhvr>
                                      <p:to>
                                        <p:strVal val="visible"/>
                                      </p:to>
                                    </p:set>
                                    <p:animEffect transition="in" filter="fade">
                                      <p:cBhvr>
                                        <p:cTn id="87" dur="500"/>
                                        <p:tgtEl>
                                          <p:spTgt spid="14"/>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xit" presetSubtype="0" fill="hold" grpId="1" nodeType="clickEffect">
                                  <p:stCondLst>
                                    <p:cond delay="0"/>
                                  </p:stCondLst>
                                  <p:childTnLst>
                                    <p:animEffect transition="out" filter="fade">
                                      <p:cBhvr>
                                        <p:cTn id="91" dur="500"/>
                                        <p:tgtEl>
                                          <p:spTgt spid="14"/>
                                        </p:tgtEl>
                                      </p:cBhvr>
                                    </p:animEffect>
                                    <p:set>
                                      <p:cBhvr>
                                        <p:cTn id="92"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ارزیابی مقالات و مجلات در پایگاه های مختلف</a:t>
            </a:r>
            <a:endParaRPr lang="en-US" sz="3200" b="1" dirty="0">
              <a:solidFill>
                <a:srgbClr val="00ADEE"/>
              </a:solidFill>
              <a:latin typeface="LubalinGraphStd-Demi"/>
              <a:ea typeface="+mn-ea"/>
              <a:cs typeface="0 Nazanin Bold" panose="00000700000000000000" pitchFamily="2" charset="-78"/>
            </a:endParaRPr>
          </a:p>
        </p:txBody>
      </p: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en-US" sz="2000" b="1" dirty="0" smtClean="0">
                <a:solidFill>
                  <a:srgbClr val="FF0000"/>
                </a:solidFill>
                <a:latin typeface="Times New Roman" pitchFamily="18" charset="0"/>
                <a:cs typeface="B Nazanin" pitchFamily="2" charset="-78"/>
              </a:rPr>
              <a:t>IEEE</a:t>
            </a:r>
            <a:r>
              <a:rPr lang="fa-IR" sz="2000" b="1" dirty="0" smtClean="0">
                <a:solidFill>
                  <a:schemeClr val="tx1"/>
                </a:solidFill>
                <a:latin typeface="Times New Roman" pitchFamily="18" charset="0"/>
                <a:cs typeface="B Nazanin" pitchFamily="2" charset="-78"/>
              </a:rPr>
              <a:t>       </a:t>
            </a:r>
            <a:endParaRPr lang="en-US" sz="2000" b="1" dirty="0">
              <a:solidFill>
                <a:schemeClr val="tx1"/>
              </a:solidFill>
              <a:latin typeface="Times New Roman" pitchFamily="18" charset="0"/>
              <a:cs typeface="B Nazanin" pitchFamily="2" charset="-78"/>
            </a:endParaRPr>
          </a:p>
        </p:txBody>
      </p:sp>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59346" y="2243264"/>
            <a:ext cx="4887236" cy="2676928"/>
          </a:xfrm>
          <a:prstGeom prst="rect">
            <a:avLst/>
          </a:prstGeom>
        </p:spPr>
      </p:pic>
      <p:sp>
        <p:nvSpPr>
          <p:cNvPr id="17" name="Oval 16"/>
          <p:cNvSpPr/>
          <p:nvPr/>
        </p:nvSpPr>
        <p:spPr>
          <a:xfrm>
            <a:off x="1542974" y="4492908"/>
            <a:ext cx="1562332" cy="203200"/>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18" name="Picture 17"/>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464967" y="2097500"/>
            <a:ext cx="4844079" cy="3080834"/>
          </a:xfrm>
          <a:prstGeom prst="rect">
            <a:avLst/>
          </a:prstGeom>
        </p:spPr>
      </p:pic>
      <p:cxnSp>
        <p:nvCxnSpPr>
          <p:cNvPr id="20" name="Straight Arrow Connector 19"/>
          <p:cNvCxnSpPr/>
          <p:nvPr/>
        </p:nvCxnSpPr>
        <p:spPr>
          <a:xfrm>
            <a:off x="5358063" y="3637917"/>
            <a:ext cx="978569"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Footer Placeholder 9"/>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2" name="Date Placeholder 1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EACA7EA-E9B1-4501-8286-185F218C54D0}"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770333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ارزیابی مقالات و مجلات در پایگاه های مختلف</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en-US" sz="2000" b="1" dirty="0" smtClean="0">
                <a:solidFill>
                  <a:srgbClr val="FF0000"/>
                </a:solidFill>
                <a:latin typeface="Times New Roman" pitchFamily="18" charset="0"/>
                <a:cs typeface="B Nazanin" pitchFamily="2" charset="-78"/>
              </a:rPr>
              <a:t>IEEE</a:t>
            </a:r>
            <a:r>
              <a:rPr lang="fa-IR" sz="2000" b="1" dirty="0" smtClean="0">
                <a:solidFill>
                  <a:schemeClr val="tx1"/>
                </a:solidFill>
                <a:latin typeface="Times New Roman" pitchFamily="18" charset="0"/>
                <a:cs typeface="B Nazanin" pitchFamily="2" charset="-78"/>
              </a:rPr>
              <a:t>       </a:t>
            </a:r>
            <a:endParaRPr lang="en-US" sz="2000" b="1" dirty="0">
              <a:solidFill>
                <a:schemeClr val="tx1"/>
              </a:solidFill>
              <a:latin typeface="Times New Roman" pitchFamily="18" charset="0"/>
              <a:cs typeface="B Nazanin" pitchFamily="2" charset="-78"/>
            </a:endParaRPr>
          </a:p>
        </p:txBody>
      </p:sp>
      <p:pic>
        <p:nvPicPr>
          <p:cNvPr id="12" name="Picture 11"/>
          <p:cNvPicPr>
            <a:picLocks noChangeAspect="1"/>
          </p:cNvPicPr>
          <p:nvPr/>
        </p:nvPicPr>
        <p:blipFill>
          <a:blip r:embed="rId4">
            <a:extLst>
              <a:ext uri="{BEBA8EAE-BF5A-486C-A8C5-ECC9F3942E4B}">
                <a14:imgProps xmlns:a14="http://schemas.microsoft.com/office/drawing/2010/main">
                  <a14:imgLayer r:embed="rId5">
                    <a14:imgEffect>
                      <a14:sharpenSoften amount="25000"/>
                    </a14:imgEffect>
                  </a14:imgLayer>
                </a14:imgProps>
              </a:ext>
              <a:ext uri="{28A0092B-C50C-407E-A947-70E740481C1C}">
                <a14:useLocalDpi xmlns:a14="http://schemas.microsoft.com/office/drawing/2010/main"/>
              </a:ext>
            </a:extLst>
          </a:blip>
          <a:stretch>
            <a:fillRect/>
          </a:stretch>
        </p:blipFill>
        <p:spPr>
          <a:xfrm>
            <a:off x="2494547" y="1533569"/>
            <a:ext cx="5988920" cy="1886683"/>
          </a:xfrm>
          <a:prstGeom prst="rect">
            <a:avLst/>
          </a:prstGeom>
        </p:spPr>
      </p:pic>
      <p:sp>
        <p:nvSpPr>
          <p:cNvPr id="14" name="Line Callout 2 13"/>
          <p:cNvSpPr/>
          <p:nvPr/>
        </p:nvSpPr>
        <p:spPr>
          <a:xfrm>
            <a:off x="255857" y="3651802"/>
            <a:ext cx="3898231" cy="1203444"/>
          </a:xfrm>
          <a:prstGeom prst="borderCallout2">
            <a:avLst>
              <a:gd name="adj1" fmla="val 20083"/>
              <a:gd name="adj2" fmla="val 103174"/>
              <a:gd name="adj3" fmla="val 20084"/>
              <a:gd name="adj4" fmla="val 120771"/>
              <a:gd name="adj5" fmla="val -20802"/>
              <a:gd name="adj6" fmla="val 123923"/>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a-IR" b="1" dirty="0" smtClean="0">
                <a:cs typeface="B Nazanin" panose="00000400000000000000" pitchFamily="2" charset="-78"/>
              </a:rPr>
              <a:t>بر اساس تعداد دفعاتی که در 5 سال گذشته به این  مجله استناد شده است و همچنین اعتبار مجلاتی که به این مجله استناد کرده اند محاسبه می شود. ( احتمال خوانده شدن مجله) </a:t>
            </a:r>
            <a:endParaRPr lang="en-US" b="1" dirty="0">
              <a:cs typeface="B Nazanin" panose="00000400000000000000" pitchFamily="2" charset="-78"/>
            </a:endParaRPr>
          </a:p>
        </p:txBody>
      </p:sp>
      <p:sp>
        <p:nvSpPr>
          <p:cNvPr id="19" name="Line Callout 2 18"/>
          <p:cNvSpPr/>
          <p:nvPr/>
        </p:nvSpPr>
        <p:spPr>
          <a:xfrm>
            <a:off x="4231201" y="4876932"/>
            <a:ext cx="3898231" cy="1203444"/>
          </a:xfrm>
          <a:prstGeom prst="borderCallout2">
            <a:avLst>
              <a:gd name="adj1" fmla="val -9243"/>
              <a:gd name="adj2" fmla="val 50499"/>
              <a:gd name="adj3" fmla="val -70561"/>
              <a:gd name="adj4" fmla="val 50401"/>
              <a:gd name="adj5" fmla="val -115446"/>
              <a:gd name="adj6" fmla="val 50261"/>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just" rtl="1"/>
            <a:r>
              <a:rPr lang="fa-IR" sz="1600" b="1" dirty="0" smtClean="0">
                <a:cs typeface="B Nazanin" panose="00000400000000000000" pitchFamily="2" charset="-78"/>
              </a:rPr>
              <a:t>یک معیار پرستیژ است و تمام ویژگی های </a:t>
            </a:r>
            <a:r>
              <a:rPr lang="en-US" sz="1600" b="1" dirty="0" smtClean="0">
                <a:cs typeface="B Nazanin" panose="00000400000000000000" pitchFamily="2" charset="-78"/>
              </a:rPr>
              <a:t>Eigenfactor Score  </a:t>
            </a:r>
            <a:r>
              <a:rPr lang="fa-IR" sz="1600" b="1" dirty="0" smtClean="0">
                <a:cs typeface="B Nazanin" panose="00000400000000000000" pitchFamily="2" charset="-78"/>
              </a:rPr>
              <a:t>را دارد، با یک نرمال سازی اضافی بر اساس تعداد مقالات منتشر شده. از این رو می توان آن را میانگین تأثیر مقالات یک مجله در پنج سال اول پس از انتشار در نظر گرفت.</a:t>
            </a:r>
            <a:endParaRPr lang="fa-IR" sz="1600" b="1" dirty="0">
              <a:cs typeface="B Nazanin" panose="00000400000000000000" pitchFamily="2" charset="-78"/>
            </a:endParaRPr>
          </a:p>
        </p:txBody>
      </p:sp>
      <p:sp>
        <p:nvSpPr>
          <p:cNvPr id="21" name="Line Callout 2 20"/>
          <p:cNvSpPr/>
          <p:nvPr/>
        </p:nvSpPr>
        <p:spPr>
          <a:xfrm>
            <a:off x="8193600" y="3622721"/>
            <a:ext cx="3898231" cy="1203444"/>
          </a:xfrm>
          <a:prstGeom prst="borderCallout2">
            <a:avLst>
              <a:gd name="adj1" fmla="val 17417"/>
              <a:gd name="adj2" fmla="val -2587"/>
              <a:gd name="adj3" fmla="val 17418"/>
              <a:gd name="adj4" fmla="val -19558"/>
              <a:gd name="adj5" fmla="val -19469"/>
              <a:gd name="adj6" fmla="val -22579"/>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just" rtl="1"/>
            <a:r>
              <a:rPr lang="fa-IR" b="1" dirty="0">
                <a:cs typeface="B Nazanin" panose="00000400000000000000" pitchFamily="2" charset="-78"/>
              </a:rPr>
              <a:t>میانگین سالانه تعداد ارجاعات به مقالات اخیر منتشر شده در یک مجله را نشان می دهد. این محاسبه بر اساس استنادهای ثبت شده در پایگاه داده اسکوپوس است.</a:t>
            </a:r>
            <a:endParaRPr lang="en-US" b="1" dirty="0">
              <a:cs typeface="B Nazanin" panose="00000400000000000000" pitchFamily="2" charset="-78"/>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0DC57C7-D7C9-4BF1-94CB-7B6075529E3B}"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9738622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ارزیابی مقالات و مجلات در پایگاه های مختلف</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smtClean="0">
                <a:solidFill>
                  <a:srgbClr val="FF0000"/>
                </a:solidFill>
                <a:latin typeface="Times New Roman" pitchFamily="18" charset="0"/>
                <a:cs typeface="B Nazanin" pitchFamily="2" charset="-78"/>
              </a:rPr>
              <a:t>پایگاه </a:t>
            </a:r>
            <a:r>
              <a:rPr lang="en-US" sz="2000" b="1" dirty="0" smtClean="0">
                <a:solidFill>
                  <a:srgbClr val="FF0000"/>
                </a:solidFill>
                <a:latin typeface="Times New Roman" pitchFamily="18" charset="0"/>
                <a:cs typeface="B Nazanin" pitchFamily="2" charset="-78"/>
              </a:rPr>
              <a:t>SJR</a:t>
            </a:r>
          </a:p>
          <a:p>
            <a:pPr marL="285750" indent="-285750" algn="just" rtl="1">
              <a:lnSpc>
                <a:spcPct val="210000"/>
              </a:lnSpc>
              <a:buFont typeface="Arial" panose="020B0604020202020204" pitchFamily="34" charset="0"/>
              <a:buChar char="•"/>
            </a:pPr>
            <a:endParaRPr lang="en-US" sz="2000" b="1" dirty="0">
              <a:solidFill>
                <a:schemeClr val="tx1"/>
              </a:solidFill>
              <a:latin typeface="Times New Roman" pitchFamily="18" charset="0"/>
              <a:cs typeface="B Nazanin" pitchFamily="2" charset="-78"/>
            </a:endParaRPr>
          </a:p>
        </p:txBody>
      </p:sp>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5857" y="1631855"/>
            <a:ext cx="10058400" cy="3950607"/>
          </a:xfrm>
          <a:prstGeom prst="rect">
            <a:avLst/>
          </a:prstGeom>
        </p:spPr>
      </p:pic>
      <p:sp>
        <p:nvSpPr>
          <p:cNvPr id="10" name="Footer Placeholder 9"/>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2" name="Date Placeholder 1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F96B548-CF14-4236-A681-A31B067754E2}"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5000912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ارزیابی مقالات و مجلات در پایگاه های مختلف</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smtClean="0">
                <a:solidFill>
                  <a:srgbClr val="FF0000"/>
                </a:solidFill>
                <a:latin typeface="Times New Roman" pitchFamily="18" charset="0"/>
                <a:cs typeface="B Nazanin" pitchFamily="2" charset="-78"/>
              </a:rPr>
              <a:t>پایگاه </a:t>
            </a:r>
            <a:r>
              <a:rPr lang="en-US" sz="2000" b="1" dirty="0" smtClean="0">
                <a:solidFill>
                  <a:srgbClr val="FF0000"/>
                </a:solidFill>
                <a:latin typeface="Times New Roman" pitchFamily="18" charset="0"/>
                <a:cs typeface="B Nazanin" pitchFamily="2" charset="-78"/>
              </a:rPr>
              <a:t>SJR</a:t>
            </a:r>
          </a:p>
          <a:p>
            <a:pPr marL="285750" indent="-285750" algn="just" rtl="1">
              <a:lnSpc>
                <a:spcPct val="210000"/>
              </a:lnSpc>
              <a:buFont typeface="Arial" panose="020B0604020202020204" pitchFamily="34" charset="0"/>
              <a:buChar char="•"/>
            </a:pPr>
            <a:endParaRPr lang="en-US" sz="2000" b="1" dirty="0">
              <a:solidFill>
                <a:schemeClr val="tx1"/>
              </a:solidFill>
              <a:latin typeface="Times New Roman" pitchFamily="18" charset="0"/>
              <a:cs typeface="B Nazanin" pitchFamily="2" charset="-78"/>
            </a:endParaRPr>
          </a:p>
        </p:txBody>
      </p:sp>
      <p:pic>
        <p:nvPicPr>
          <p:cNvPr id="10" name="Picture 9"/>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13486" y="1249089"/>
            <a:ext cx="8124114" cy="4715172"/>
          </a:xfrm>
          <a:prstGeom prst="rect">
            <a:avLst/>
          </a:prstGeom>
        </p:spPr>
      </p:pic>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2" name="Date Placeholder 1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C40C55B-1085-4389-A756-D075F6B875F1}"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316931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ارزیابی مقالات و مجلات در پایگاه های مختلف</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smtClean="0">
                <a:solidFill>
                  <a:srgbClr val="FF0000"/>
                </a:solidFill>
                <a:latin typeface="Times New Roman" pitchFamily="18" charset="0"/>
                <a:cs typeface="B Nazanin" pitchFamily="2" charset="-78"/>
              </a:rPr>
              <a:t>پایگاه </a:t>
            </a:r>
            <a:r>
              <a:rPr lang="en-US" sz="2000" b="1" dirty="0" smtClean="0">
                <a:solidFill>
                  <a:srgbClr val="FF0000"/>
                </a:solidFill>
                <a:latin typeface="Times New Roman" pitchFamily="18" charset="0"/>
                <a:cs typeface="B Nazanin" pitchFamily="2" charset="-78"/>
              </a:rPr>
              <a:t>SJR</a:t>
            </a:r>
          </a:p>
          <a:p>
            <a:pPr marL="285750" indent="-285750" algn="just" rtl="1">
              <a:lnSpc>
                <a:spcPct val="210000"/>
              </a:lnSpc>
              <a:buFont typeface="Arial" panose="020B0604020202020204" pitchFamily="34" charset="0"/>
              <a:buChar char="•"/>
            </a:pPr>
            <a:endParaRPr lang="en-US" sz="2000" b="1" dirty="0">
              <a:solidFill>
                <a:schemeClr val="tx1"/>
              </a:solidFill>
              <a:latin typeface="Times New Roman" pitchFamily="18" charset="0"/>
              <a:cs typeface="B Nazanin" pitchFamily="2" charset="-78"/>
            </a:endParaRPr>
          </a:p>
        </p:txBody>
      </p:sp>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5857" y="1382358"/>
            <a:ext cx="5615223" cy="4622126"/>
          </a:xfrm>
          <a:prstGeom prst="rect">
            <a:avLst/>
          </a:prstGeom>
        </p:spPr>
      </p:pic>
      <p:sp>
        <p:nvSpPr>
          <p:cNvPr id="12" name="Rectangular Callout 11"/>
          <p:cNvSpPr/>
          <p:nvPr/>
        </p:nvSpPr>
        <p:spPr>
          <a:xfrm>
            <a:off x="488363" y="1692194"/>
            <a:ext cx="2507225" cy="930800"/>
          </a:xfrm>
          <a:prstGeom prst="wedgeRectCallout">
            <a:avLst>
              <a:gd name="adj1" fmla="val -45245"/>
              <a:gd name="adj2" fmla="val -76934"/>
            </a:avLst>
          </a:prstGeom>
          <a:solidFill>
            <a:schemeClr val="tx2">
              <a:lumMod val="20000"/>
              <a:lumOff val="80000"/>
            </a:schemeClr>
          </a:solidFill>
          <a:ln>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fa-IR" dirty="0" smtClean="0">
                <a:cs typeface="0 Nazanin" panose="00000400000000000000" pitchFamily="2" charset="-78"/>
              </a:rPr>
              <a:t>شاخص </a:t>
            </a:r>
            <a:r>
              <a:rPr lang="en-US" dirty="0" smtClean="0">
                <a:cs typeface="0 Nazanin" panose="00000400000000000000" pitchFamily="2" charset="-78"/>
              </a:rPr>
              <a:t>SJR</a:t>
            </a:r>
            <a:r>
              <a:rPr lang="fa-IR" dirty="0" smtClean="0">
                <a:cs typeface="0 Nazanin" panose="00000400000000000000" pitchFamily="2" charset="-78"/>
              </a:rPr>
              <a:t> (برای محاسبه </a:t>
            </a:r>
            <a:r>
              <a:rPr lang="en-US" dirty="0" smtClean="0">
                <a:cs typeface="0 Nazanin" panose="00000400000000000000" pitchFamily="2" charset="-78"/>
              </a:rPr>
              <a:t>Q</a:t>
            </a:r>
            <a:r>
              <a:rPr lang="fa-IR" dirty="0" smtClean="0">
                <a:cs typeface="0 Nazanin" panose="00000400000000000000" pitchFamily="2" charset="-78"/>
              </a:rPr>
              <a:t> استفاده می شود)</a:t>
            </a:r>
            <a:endParaRPr lang="en-US" dirty="0">
              <a:cs typeface="0 Nazanin" panose="00000400000000000000" pitchFamily="2" charset="-78"/>
            </a:endParaRPr>
          </a:p>
        </p:txBody>
      </p:sp>
      <p:sp>
        <p:nvSpPr>
          <p:cNvPr id="14" name="Rectangular Callout 13"/>
          <p:cNvSpPr/>
          <p:nvPr/>
        </p:nvSpPr>
        <p:spPr>
          <a:xfrm>
            <a:off x="2533013" y="1692013"/>
            <a:ext cx="2507225" cy="930800"/>
          </a:xfrm>
          <a:prstGeom prst="wedgeRectCallout">
            <a:avLst>
              <a:gd name="adj1" fmla="val -45245"/>
              <a:gd name="adj2" fmla="val -76934"/>
            </a:avLst>
          </a:prstGeom>
          <a:solidFill>
            <a:schemeClr val="tx2">
              <a:lumMod val="20000"/>
              <a:lumOff val="80000"/>
            </a:schemeClr>
          </a:solidFill>
          <a:ln>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fa-IR" dirty="0" smtClean="0">
                <a:cs typeface="0 Nazanin" panose="00000400000000000000" pitchFamily="2" charset="-78"/>
              </a:rPr>
              <a:t>تعداد کل مقالات منتشر شده (</a:t>
            </a:r>
            <a:r>
              <a:rPr lang="en-US" dirty="0" smtClean="0">
                <a:cs typeface="0 Nazanin" panose="00000400000000000000" pitchFamily="2" charset="-78"/>
              </a:rPr>
              <a:t>Cited and Non cited</a:t>
            </a:r>
            <a:r>
              <a:rPr lang="fa-IR" dirty="0" smtClean="0">
                <a:cs typeface="0 Nazanin" panose="00000400000000000000" pitchFamily="2" charset="-78"/>
              </a:rPr>
              <a:t>)</a:t>
            </a:r>
            <a:endParaRPr lang="en-US" dirty="0">
              <a:cs typeface="0 Nazanin" panose="00000400000000000000" pitchFamily="2" charset="-78"/>
            </a:endParaRPr>
          </a:p>
        </p:txBody>
      </p:sp>
      <p:sp>
        <p:nvSpPr>
          <p:cNvPr id="15" name="Rectangular Callout 14"/>
          <p:cNvSpPr/>
          <p:nvPr/>
        </p:nvSpPr>
        <p:spPr>
          <a:xfrm>
            <a:off x="5495521" y="1988621"/>
            <a:ext cx="5904957" cy="1783049"/>
          </a:xfrm>
          <a:prstGeom prst="wedgeRectCallout">
            <a:avLst>
              <a:gd name="adj1" fmla="val -45245"/>
              <a:gd name="adj2" fmla="val -76934"/>
            </a:avLst>
          </a:prstGeom>
          <a:solidFill>
            <a:schemeClr val="tx2">
              <a:lumMod val="20000"/>
              <a:lumOff val="80000"/>
            </a:schemeClr>
          </a:solidFill>
          <a:ln>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fa-IR" dirty="0" smtClean="0">
                <a:cs typeface="0 Nazanin" panose="00000400000000000000" pitchFamily="2" charset="-78"/>
              </a:rPr>
              <a:t>استناد به هر مقاله: این شاخص استناد به هر مقاله را از یک مجله تقسیم بر تعداد کل مقالات</a:t>
            </a:r>
            <a:r>
              <a:rPr lang="fa-IR" dirty="0">
                <a:cs typeface="0 Nazanin" panose="00000400000000000000" pitchFamily="2" charset="-78"/>
              </a:rPr>
              <a:t> </a:t>
            </a:r>
            <a:r>
              <a:rPr lang="fa-IR" dirty="0" smtClean="0">
                <a:cs typeface="0 Nazanin" panose="00000400000000000000" pitchFamily="2" charset="-78"/>
              </a:rPr>
              <a:t>منتشر شده آن مجله.  </a:t>
            </a:r>
            <a:r>
              <a:rPr lang="fa-IR" dirty="0">
                <a:cs typeface="0 Nazanin" panose="00000400000000000000" pitchFamily="2" charset="-78"/>
              </a:rPr>
              <a:t>نمودار تکامل میانگین تعداد دفعاتی که اسناد منتشر شده در یک مجله در دو، سه و چهار سال </a:t>
            </a:r>
            <a:r>
              <a:rPr lang="fa-IR" dirty="0" smtClean="0">
                <a:cs typeface="0 Nazanin" panose="00000400000000000000" pitchFamily="2" charset="-78"/>
              </a:rPr>
              <a:t>گذشته را نشان می دهد که </a:t>
            </a:r>
            <a:r>
              <a:rPr lang="fa-IR" dirty="0">
                <a:cs typeface="0 Nazanin" panose="00000400000000000000" pitchFamily="2" charset="-78"/>
              </a:rPr>
              <a:t>در سال جاری مورد استناد قرار گرفته اند </a:t>
            </a:r>
            <a:r>
              <a:rPr lang="fa-IR" dirty="0" smtClean="0">
                <a:cs typeface="0 Nazanin" panose="00000400000000000000" pitchFamily="2" charset="-78"/>
              </a:rPr>
              <a:t>خط </a:t>
            </a:r>
            <a:r>
              <a:rPr lang="fa-IR" dirty="0">
                <a:cs typeface="0 Nazanin" panose="00000400000000000000" pitchFamily="2" charset="-78"/>
              </a:rPr>
              <a:t>دو ساله </a:t>
            </a:r>
            <a:r>
              <a:rPr lang="fa-IR" dirty="0" smtClean="0">
                <a:cs typeface="0 Nazanin" panose="00000400000000000000" pitchFamily="2" charset="-78"/>
              </a:rPr>
              <a:t>معادل معیار </a:t>
            </a:r>
            <a:r>
              <a:rPr lang="fa-IR" dirty="0">
                <a:cs typeface="0 Nazanin" panose="00000400000000000000" pitchFamily="2" charset="-78"/>
              </a:rPr>
              <a:t>ضریب تاثیر مجله است</a:t>
            </a:r>
            <a:endParaRPr lang="en-US" dirty="0">
              <a:cs typeface="0 Nazanin" panose="00000400000000000000" pitchFamily="2" charset="-78"/>
            </a:endParaRPr>
          </a:p>
        </p:txBody>
      </p:sp>
      <p:sp>
        <p:nvSpPr>
          <p:cNvPr id="16" name="Rectangular Callout 15"/>
          <p:cNvSpPr/>
          <p:nvPr/>
        </p:nvSpPr>
        <p:spPr>
          <a:xfrm>
            <a:off x="1747272" y="3019321"/>
            <a:ext cx="5133085" cy="1266768"/>
          </a:xfrm>
          <a:prstGeom prst="wedgeRectCallout">
            <a:avLst>
              <a:gd name="adj1" fmla="val -45245"/>
              <a:gd name="adj2" fmla="val -76934"/>
            </a:avLst>
          </a:prstGeom>
          <a:solidFill>
            <a:schemeClr val="tx2">
              <a:lumMod val="20000"/>
              <a:lumOff val="80000"/>
            </a:schemeClr>
          </a:solidFill>
          <a:ln>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fa-IR" dirty="0" smtClean="0">
                <a:cs typeface="0 Nazanin" panose="00000400000000000000" pitchFamily="2" charset="-78"/>
              </a:rPr>
              <a:t>مجموع کل استناد ها و استناد به خود مجله.</a:t>
            </a:r>
          </a:p>
          <a:p>
            <a:pPr algn="ctr" rtl="1"/>
            <a:r>
              <a:rPr lang="fa-IR" dirty="0" smtClean="0">
                <a:cs typeface="0 Nazanin" panose="00000400000000000000" pitchFamily="2" charset="-78"/>
              </a:rPr>
              <a:t>استناد به خود: استنادی که یک مقاله به مقاله دیگر در همان مجله </a:t>
            </a:r>
            <a:endParaRPr lang="en-US" dirty="0">
              <a:cs typeface="0 Nazanin" panose="00000400000000000000" pitchFamily="2" charset="-78"/>
            </a:endParaRPr>
          </a:p>
        </p:txBody>
      </p:sp>
      <p:sp>
        <p:nvSpPr>
          <p:cNvPr id="19" name="Rectangular Callout 18"/>
          <p:cNvSpPr/>
          <p:nvPr/>
        </p:nvSpPr>
        <p:spPr>
          <a:xfrm>
            <a:off x="3700503" y="3019140"/>
            <a:ext cx="5133085" cy="1266768"/>
          </a:xfrm>
          <a:prstGeom prst="wedgeRectCallout">
            <a:avLst>
              <a:gd name="adj1" fmla="val -45245"/>
              <a:gd name="adj2" fmla="val -76934"/>
            </a:avLst>
          </a:prstGeom>
          <a:solidFill>
            <a:schemeClr val="tx2">
              <a:lumMod val="20000"/>
              <a:lumOff val="80000"/>
            </a:schemeClr>
          </a:solidFill>
          <a:ln>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fa-IR" dirty="0" smtClean="0">
                <a:cs typeface="0 Nazanin" panose="00000400000000000000" pitchFamily="2" charset="-78"/>
              </a:rPr>
              <a:t>تعدا کل استنادها به هر مقاله مجله و استناد های اضافه به هر مقاله در 3 سال گذشته. </a:t>
            </a:r>
          </a:p>
          <a:p>
            <a:pPr algn="ctr" rtl="1"/>
            <a:r>
              <a:rPr lang="fa-IR" dirty="0" smtClean="0">
                <a:cs typeface="0 Nazanin" panose="00000400000000000000" pitchFamily="2" charset="-78"/>
              </a:rPr>
              <a:t>استناد اضافه: کم کردن استناد های به خود از کل استنادها </a:t>
            </a:r>
            <a:endParaRPr lang="en-US" dirty="0">
              <a:cs typeface="0 Nazanin" panose="00000400000000000000" pitchFamily="2" charset="-78"/>
            </a:endParaRPr>
          </a:p>
        </p:txBody>
      </p:sp>
      <p:sp>
        <p:nvSpPr>
          <p:cNvPr id="20" name="Rectangular Callout 19"/>
          <p:cNvSpPr/>
          <p:nvPr/>
        </p:nvSpPr>
        <p:spPr>
          <a:xfrm>
            <a:off x="1529925" y="4186553"/>
            <a:ext cx="5133085" cy="1266768"/>
          </a:xfrm>
          <a:prstGeom prst="wedgeRectCallout">
            <a:avLst>
              <a:gd name="adj1" fmla="val -45245"/>
              <a:gd name="adj2" fmla="val -76934"/>
            </a:avLst>
          </a:prstGeom>
          <a:solidFill>
            <a:schemeClr val="tx2">
              <a:lumMod val="20000"/>
              <a:lumOff val="80000"/>
            </a:schemeClr>
          </a:solidFill>
          <a:ln>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fa-IR" dirty="0" smtClean="0">
                <a:cs typeface="0 Nazanin" panose="00000400000000000000" pitchFamily="2" charset="-78"/>
              </a:rPr>
              <a:t>تعداد مقالاتی که توسط چند نویسنده از کشورهای مختلف نوشته شده اند</a:t>
            </a:r>
            <a:endParaRPr lang="en-US" dirty="0">
              <a:cs typeface="0 Nazanin" panose="00000400000000000000" pitchFamily="2" charset="-78"/>
            </a:endParaRPr>
          </a:p>
        </p:txBody>
      </p:sp>
      <p:sp>
        <p:nvSpPr>
          <p:cNvPr id="21" name="Rectangular Callout 20"/>
          <p:cNvSpPr/>
          <p:nvPr/>
        </p:nvSpPr>
        <p:spPr>
          <a:xfrm>
            <a:off x="3552549" y="4206687"/>
            <a:ext cx="6681026" cy="1266768"/>
          </a:xfrm>
          <a:prstGeom prst="wedgeRectCallout">
            <a:avLst>
              <a:gd name="adj1" fmla="val -45245"/>
              <a:gd name="adj2" fmla="val -76934"/>
            </a:avLst>
          </a:prstGeom>
          <a:solidFill>
            <a:schemeClr val="tx2">
              <a:lumMod val="20000"/>
              <a:lumOff val="80000"/>
            </a:schemeClr>
          </a:solidFill>
          <a:ln>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fa-IR" dirty="0" smtClean="0">
                <a:cs typeface="0 Nazanin" panose="00000400000000000000" pitchFamily="2" charset="-78"/>
              </a:rPr>
              <a:t>هر مقاله ای در یک مجله یک تحقیق قابل استناد نیست.</a:t>
            </a:r>
          </a:p>
          <a:p>
            <a:pPr algn="ctr" rtl="1"/>
            <a:r>
              <a:rPr lang="fa-IR" dirty="0" smtClean="0">
                <a:cs typeface="0 Nazanin" panose="00000400000000000000" pitchFamily="2" charset="-78"/>
              </a:rPr>
              <a:t>این نمودار مقالات قابل استناد در مقابل مقالات غیر قابل استناد را در سه سال گذشته نشان می دهد. </a:t>
            </a:r>
            <a:endParaRPr lang="en-US" dirty="0">
              <a:cs typeface="0 Nazanin" panose="00000400000000000000" pitchFamily="2" charset="-78"/>
            </a:endParaRPr>
          </a:p>
        </p:txBody>
      </p:sp>
      <p:sp>
        <p:nvSpPr>
          <p:cNvPr id="22" name="Rectangular Callout 21"/>
          <p:cNvSpPr/>
          <p:nvPr/>
        </p:nvSpPr>
        <p:spPr>
          <a:xfrm>
            <a:off x="5396529" y="4206506"/>
            <a:ext cx="6681026" cy="1266768"/>
          </a:xfrm>
          <a:prstGeom prst="wedgeRectCallout">
            <a:avLst>
              <a:gd name="adj1" fmla="val -45245"/>
              <a:gd name="adj2" fmla="val -76934"/>
            </a:avLst>
          </a:prstGeom>
          <a:solidFill>
            <a:schemeClr val="tx2">
              <a:lumMod val="20000"/>
              <a:lumOff val="80000"/>
            </a:schemeClr>
          </a:solidFill>
          <a:ln>
            <a:solidFill>
              <a:schemeClr val="tx1">
                <a:lumMod val="95000"/>
                <a:lumOff val="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rtl="1"/>
            <a:r>
              <a:rPr lang="fa-IR" dirty="0" smtClean="0">
                <a:cs typeface="0 Nazanin" panose="00000400000000000000" pitchFamily="2" charset="-78"/>
              </a:rPr>
              <a:t>تعداد مقالاتی که در 3 سال گذشته حداقل 1 بار به آن ها استناد شده است. تعداد مقالاتی که در این بازه زمانی به آنها استناد نشده است. </a:t>
            </a:r>
            <a:endParaRPr lang="en-US" dirty="0">
              <a:cs typeface="0 Nazanin" panose="00000400000000000000" pitchFamily="2" charset="-78"/>
            </a:endParaRPr>
          </a:p>
        </p:txBody>
      </p:sp>
      <p:sp>
        <p:nvSpPr>
          <p:cNvPr id="10" name="Footer Placeholder 9"/>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7" name="Date Placeholder 1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777ADB-F078-4E1B-9082-DC2DE49F8920}"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95654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12"/>
                                        </p:tgtEl>
                                      </p:cBhvr>
                                    </p:animEffect>
                                    <p:set>
                                      <p:cBhvr>
                                        <p:cTn id="12" dur="1" fill="hold">
                                          <p:stCondLst>
                                            <p:cond delay="499"/>
                                          </p:stCondLst>
                                        </p:cTn>
                                        <p:tgtEl>
                                          <p:spTgt spid="1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14"/>
                                        </p:tgtEl>
                                      </p:cBhvr>
                                    </p:animEffect>
                                    <p:set>
                                      <p:cBhvr>
                                        <p:cTn id="22" dur="1" fill="hold">
                                          <p:stCondLst>
                                            <p:cond delay="499"/>
                                          </p:stCondLst>
                                        </p:cTn>
                                        <p:tgtEl>
                                          <p:spTgt spid="1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1" nodeType="clickEffect">
                                  <p:stCondLst>
                                    <p:cond delay="0"/>
                                  </p:stCondLst>
                                  <p:childTnLst>
                                    <p:animEffect transition="out" filter="fade">
                                      <p:cBhvr>
                                        <p:cTn id="31" dur="500"/>
                                        <p:tgtEl>
                                          <p:spTgt spid="15"/>
                                        </p:tgtEl>
                                      </p:cBhvr>
                                    </p:animEffect>
                                    <p:set>
                                      <p:cBhvr>
                                        <p:cTn id="32" dur="1" fill="hold">
                                          <p:stCondLst>
                                            <p:cond delay="499"/>
                                          </p:stCondLst>
                                        </p:cTn>
                                        <p:tgtEl>
                                          <p:spTgt spid="15"/>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16"/>
                                        </p:tgtEl>
                                      </p:cBhvr>
                                    </p:animEffect>
                                    <p:set>
                                      <p:cBhvr>
                                        <p:cTn id="42" dur="1" fill="hold">
                                          <p:stCondLst>
                                            <p:cond delay="499"/>
                                          </p:stCondLst>
                                        </p:cTn>
                                        <p:tgtEl>
                                          <p:spTgt spid="16"/>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1" nodeType="clickEffect">
                                  <p:stCondLst>
                                    <p:cond delay="0"/>
                                  </p:stCondLst>
                                  <p:childTnLst>
                                    <p:animEffect transition="out" filter="fade">
                                      <p:cBhvr>
                                        <p:cTn id="51" dur="500"/>
                                        <p:tgtEl>
                                          <p:spTgt spid="19"/>
                                        </p:tgtEl>
                                      </p:cBhvr>
                                    </p:animEffect>
                                    <p:set>
                                      <p:cBhvr>
                                        <p:cTn id="52" dur="1" fill="hold">
                                          <p:stCondLst>
                                            <p:cond delay="499"/>
                                          </p:stCondLst>
                                        </p:cTn>
                                        <p:tgtEl>
                                          <p:spTgt spid="19"/>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500"/>
                                        <p:tgtEl>
                                          <p:spTgt spid="20"/>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xit" presetSubtype="0" fill="hold" grpId="1" nodeType="clickEffect">
                                  <p:stCondLst>
                                    <p:cond delay="0"/>
                                  </p:stCondLst>
                                  <p:childTnLst>
                                    <p:animEffect transition="out" filter="fade">
                                      <p:cBhvr>
                                        <p:cTn id="61" dur="500"/>
                                        <p:tgtEl>
                                          <p:spTgt spid="20"/>
                                        </p:tgtEl>
                                      </p:cBhvr>
                                    </p:animEffect>
                                    <p:set>
                                      <p:cBhvr>
                                        <p:cTn id="62" dur="1" fill="hold">
                                          <p:stCondLst>
                                            <p:cond delay="499"/>
                                          </p:stCondLst>
                                        </p:cTn>
                                        <p:tgtEl>
                                          <p:spTgt spid="20"/>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fade">
                                      <p:cBhvr>
                                        <p:cTn id="67" dur="500"/>
                                        <p:tgtEl>
                                          <p:spTgt spid="21"/>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xit" presetSubtype="0" fill="hold" grpId="1" nodeType="clickEffect">
                                  <p:stCondLst>
                                    <p:cond delay="0"/>
                                  </p:stCondLst>
                                  <p:childTnLst>
                                    <p:animEffect transition="out" filter="fade">
                                      <p:cBhvr>
                                        <p:cTn id="71" dur="500"/>
                                        <p:tgtEl>
                                          <p:spTgt spid="21"/>
                                        </p:tgtEl>
                                      </p:cBhvr>
                                    </p:animEffect>
                                    <p:set>
                                      <p:cBhvr>
                                        <p:cTn id="72" dur="1" fill="hold">
                                          <p:stCondLst>
                                            <p:cond delay="499"/>
                                          </p:stCondLst>
                                        </p:cTn>
                                        <p:tgtEl>
                                          <p:spTgt spid="21"/>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500"/>
                                        <p:tgtEl>
                                          <p:spTgt spid="22"/>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xit" presetSubtype="0" fill="hold" grpId="1" nodeType="clickEffect">
                                  <p:stCondLst>
                                    <p:cond delay="0"/>
                                  </p:stCondLst>
                                  <p:childTnLst>
                                    <p:animEffect transition="out" filter="fade">
                                      <p:cBhvr>
                                        <p:cTn id="81" dur="500"/>
                                        <p:tgtEl>
                                          <p:spTgt spid="22"/>
                                        </p:tgtEl>
                                      </p:cBhvr>
                                    </p:animEffect>
                                    <p:set>
                                      <p:cBhvr>
                                        <p:cTn id="82"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4" grpId="0" animBg="1"/>
      <p:bldP spid="14" grpId="1" animBg="1"/>
      <p:bldP spid="15" grpId="0" animBg="1"/>
      <p:bldP spid="15" grpId="1" animBg="1"/>
      <p:bldP spid="16" grpId="0" animBg="1"/>
      <p:bldP spid="16" grpId="1" animBg="1"/>
      <p:bldP spid="19" grpId="0" animBg="1"/>
      <p:bldP spid="19" grpId="1" animBg="1"/>
      <p:bldP spid="20" grpId="0" animBg="1"/>
      <p:bldP spid="20" grpId="1" animBg="1"/>
      <p:bldP spid="21" grpId="0" animBg="1"/>
      <p:bldP spid="21" grpId="1" animBg="1"/>
      <p:bldP spid="22" grpId="0" animBg="1"/>
      <p:bldP spid="22"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smtClean="0">
                <a:solidFill>
                  <a:srgbClr val="00ADEE"/>
                </a:solidFill>
                <a:latin typeface="LubalinGraphStd-Demi"/>
                <a:ea typeface="+mn-ea"/>
                <a:cs typeface="0 Nazanin Bold" panose="00000700000000000000" pitchFamily="2" charset="-78"/>
              </a:rPr>
              <a:t>منابع</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fontScale="92500" lnSpcReduction="10000"/>
          </a:bodyPr>
          <a:lstStyle/>
          <a:p>
            <a:pPr marL="285750" indent="-285750" algn="just">
              <a:lnSpc>
                <a:spcPct val="210000"/>
              </a:lnSpc>
              <a:buFont typeface="Arial" panose="020B0604020202020204" pitchFamily="34" charset="0"/>
              <a:buChar char="•"/>
            </a:pPr>
            <a:r>
              <a:rPr lang="en-US" sz="1600" b="1" dirty="0">
                <a:solidFill>
                  <a:schemeClr val="tx1"/>
                </a:solidFill>
                <a:latin typeface="Times New Roman" pitchFamily="18" charset="0"/>
                <a:cs typeface="B Nazanin" pitchFamily="2" charset="-78"/>
              </a:rPr>
              <a:t>Elsevier’s Research Intelligence. March </a:t>
            </a:r>
            <a:r>
              <a:rPr lang="en-US" sz="1600" b="1" dirty="0" smtClean="0">
                <a:solidFill>
                  <a:schemeClr val="tx1"/>
                </a:solidFill>
                <a:latin typeface="Times New Roman" pitchFamily="18" charset="0"/>
                <a:cs typeface="B Nazanin" pitchFamily="2" charset="-78"/>
              </a:rPr>
              <a:t>2019. </a:t>
            </a:r>
            <a:r>
              <a:rPr lang="en-US" sz="1600" b="1" dirty="0">
                <a:solidFill>
                  <a:schemeClr val="tx1"/>
                </a:solidFill>
                <a:latin typeface="Times New Roman" pitchFamily="18" charset="0"/>
                <a:cs typeface="B Nazanin" pitchFamily="2" charset="-78"/>
              </a:rPr>
              <a:t>‘‘Research Metric Guide Book: Research Intelligence’’. Retrieved Dec </a:t>
            </a:r>
            <a:r>
              <a:rPr lang="en-US" sz="1600" b="1" dirty="0" smtClean="0">
                <a:solidFill>
                  <a:schemeClr val="tx1"/>
                </a:solidFill>
                <a:latin typeface="Times New Roman" pitchFamily="18" charset="0"/>
                <a:cs typeface="B Nazanin" pitchFamily="2" charset="-78"/>
              </a:rPr>
              <a:t>2022. </a:t>
            </a:r>
            <a:r>
              <a:rPr lang="en-US" sz="1600" b="1" dirty="0">
                <a:solidFill>
                  <a:schemeClr val="tx1"/>
                </a:solidFill>
                <a:latin typeface="Times New Roman" pitchFamily="18" charset="0"/>
                <a:cs typeface="B Nazanin" pitchFamily="2" charset="-78"/>
              </a:rPr>
              <a:t>Available at: </a:t>
            </a:r>
            <a:r>
              <a:rPr lang="en-US" sz="1600" b="1" dirty="0">
                <a:solidFill>
                  <a:schemeClr val="tx1"/>
                </a:solidFill>
                <a:latin typeface="Times New Roman" pitchFamily="18" charset="0"/>
                <a:cs typeface="B Nazanin" pitchFamily="2" charset="-78"/>
                <a:hlinkClick r:id="rId4"/>
              </a:rPr>
              <a:t>https://www.elsevier.com/?</a:t>
            </a:r>
            <a:r>
              <a:rPr lang="en-US" sz="1600" b="1" dirty="0" smtClean="0">
                <a:solidFill>
                  <a:schemeClr val="tx1"/>
                </a:solidFill>
                <a:latin typeface="Times New Roman" pitchFamily="18" charset="0"/>
                <a:cs typeface="B Nazanin" pitchFamily="2" charset="-78"/>
                <a:hlinkClick r:id="rId4"/>
              </a:rPr>
              <a:t>a=53327</a:t>
            </a:r>
            <a:endParaRPr lang="en-US" sz="1600" b="1" dirty="0" smtClean="0">
              <a:solidFill>
                <a:schemeClr val="tx1"/>
              </a:solidFill>
              <a:latin typeface="Times New Roman" pitchFamily="18" charset="0"/>
              <a:cs typeface="B Nazanin" pitchFamily="2" charset="-78"/>
            </a:endParaRPr>
          </a:p>
          <a:p>
            <a:pPr marL="285750" indent="-285750" algn="l">
              <a:lnSpc>
                <a:spcPct val="210000"/>
              </a:lnSpc>
              <a:buFont typeface="Arial" panose="020B0604020202020204" pitchFamily="34" charset="0"/>
              <a:buChar char="•"/>
            </a:pPr>
            <a:r>
              <a:rPr lang="en-US" sz="1600" b="1" dirty="0">
                <a:solidFill>
                  <a:schemeClr val="tx1"/>
                </a:solidFill>
                <a:latin typeface="Times New Roman" pitchFamily="18" charset="0"/>
                <a:cs typeface="B Nazanin" pitchFamily="2" charset="-78"/>
              </a:rPr>
              <a:t>Washington American University Library. ‘‘Scholarly Research Impact Metrics: H5-Index and H5-Median’’. Retrieved Dec </a:t>
            </a:r>
            <a:r>
              <a:rPr lang="en-US" sz="1600" b="1" dirty="0" smtClean="0">
                <a:solidFill>
                  <a:schemeClr val="tx1"/>
                </a:solidFill>
                <a:latin typeface="Times New Roman" pitchFamily="18" charset="0"/>
                <a:cs typeface="B Nazanin" pitchFamily="2" charset="-78"/>
              </a:rPr>
              <a:t>2022. </a:t>
            </a:r>
            <a:r>
              <a:rPr lang="en-US" sz="1600" b="1" dirty="0" smtClean="0">
                <a:solidFill>
                  <a:schemeClr val="tx1"/>
                </a:solidFill>
                <a:latin typeface="Times New Roman" pitchFamily="18" charset="0"/>
                <a:cs typeface="B Nazanin" pitchFamily="2" charset="-78"/>
                <a:hlinkClick r:id="rId5"/>
              </a:rPr>
              <a:t>https://subjectguides.library.american.edu/c.php?g=175335&amp;p=1154177</a:t>
            </a:r>
            <a:r>
              <a:rPr lang="en-US" sz="1600" b="1" dirty="0">
                <a:solidFill>
                  <a:schemeClr val="tx1"/>
                </a:solidFill>
                <a:latin typeface="Times New Roman" pitchFamily="18" charset="0"/>
                <a:cs typeface="B Nazanin" pitchFamily="2" charset="-78"/>
              </a:rPr>
              <a:t> </a:t>
            </a:r>
          </a:p>
          <a:p>
            <a:pPr marL="285750" indent="-285750" algn="l">
              <a:lnSpc>
                <a:spcPct val="210000"/>
              </a:lnSpc>
              <a:buFont typeface="Arial" panose="020B0604020202020204" pitchFamily="34" charset="0"/>
              <a:buChar char="•"/>
            </a:pPr>
            <a:r>
              <a:rPr lang="en-US" sz="1600" b="1" dirty="0">
                <a:solidFill>
                  <a:schemeClr val="tx1"/>
                </a:solidFill>
                <a:latin typeface="Times New Roman" pitchFamily="18" charset="0"/>
                <a:cs typeface="B Nazanin" pitchFamily="2" charset="-78"/>
                <a:hlinkClick r:id="rId6"/>
              </a:rPr>
              <a:t>https://</a:t>
            </a:r>
            <a:r>
              <a:rPr lang="en-US" sz="1600" b="1" dirty="0" smtClean="0">
                <a:solidFill>
                  <a:schemeClr val="tx1"/>
                </a:solidFill>
                <a:latin typeface="Times New Roman" pitchFamily="18" charset="0"/>
                <a:cs typeface="B Nazanin" pitchFamily="2" charset="-78"/>
                <a:hlinkClick r:id="rId6"/>
              </a:rPr>
              <a:t>ieeexplore.ieee.org/Xplorehelp/overview-of-ieee-xplore/about-content#journal-citation-metrics</a:t>
            </a:r>
            <a:endParaRPr lang="fa-IR" sz="1600" b="1" dirty="0" smtClean="0">
              <a:solidFill>
                <a:schemeClr val="tx1"/>
              </a:solidFill>
              <a:latin typeface="Times New Roman" pitchFamily="18" charset="0"/>
              <a:cs typeface="B Nazanin" pitchFamily="2" charset="-78"/>
            </a:endParaRPr>
          </a:p>
          <a:p>
            <a:pPr marL="285750" indent="-285750" algn="l">
              <a:lnSpc>
                <a:spcPct val="210000"/>
              </a:lnSpc>
              <a:buFont typeface="Arial" panose="020B0604020202020204" pitchFamily="34" charset="0"/>
              <a:buChar char="•"/>
            </a:pPr>
            <a:r>
              <a:rPr lang="en-US" sz="1600" b="1" dirty="0">
                <a:solidFill>
                  <a:schemeClr val="tx1"/>
                </a:solidFill>
                <a:latin typeface="Times New Roman" pitchFamily="18" charset="0"/>
                <a:cs typeface="B Nazanin" pitchFamily="2" charset="-78"/>
                <a:hlinkClick r:id="rId7"/>
              </a:rPr>
              <a:t>https://</a:t>
            </a:r>
            <a:r>
              <a:rPr lang="en-US" sz="1600" b="1" dirty="0" smtClean="0">
                <a:solidFill>
                  <a:schemeClr val="tx1"/>
                </a:solidFill>
                <a:latin typeface="Times New Roman" pitchFamily="18" charset="0"/>
                <a:cs typeface="B Nazanin" pitchFamily="2" charset="-78"/>
                <a:hlinkClick r:id="rId7"/>
              </a:rPr>
              <a:t>danrc.com/post/what-is-issn</a:t>
            </a:r>
            <a:endParaRPr lang="fa-IR" sz="1600" b="1" dirty="0" smtClean="0">
              <a:solidFill>
                <a:schemeClr val="tx1"/>
              </a:solidFill>
              <a:latin typeface="Times New Roman" pitchFamily="18" charset="0"/>
              <a:cs typeface="B Nazanin" pitchFamily="2" charset="-78"/>
            </a:endParaRPr>
          </a:p>
          <a:p>
            <a:pPr marL="285750" indent="-285750" algn="l">
              <a:lnSpc>
                <a:spcPct val="210000"/>
              </a:lnSpc>
              <a:buFont typeface="Arial" panose="020B0604020202020204" pitchFamily="34" charset="0"/>
              <a:buChar char="•"/>
            </a:pPr>
            <a:r>
              <a:rPr lang="en-US" sz="1600" b="1" dirty="0">
                <a:solidFill>
                  <a:schemeClr val="tx1"/>
                </a:solidFill>
                <a:latin typeface="Times New Roman" pitchFamily="18" charset="0"/>
                <a:cs typeface="B Nazanin" pitchFamily="2" charset="-78"/>
              </a:rPr>
              <a:t>https://en.wikipedia.org/wiki/H-index</a:t>
            </a:r>
            <a:endParaRPr lang="fa-IR" sz="1600" b="1" dirty="0" smtClean="0">
              <a:solidFill>
                <a:schemeClr val="tx1"/>
              </a:solidFill>
              <a:latin typeface="Times New Roman" pitchFamily="18" charset="0"/>
              <a:cs typeface="B Nazanin" pitchFamily="2" charset="-78"/>
            </a:endParaRPr>
          </a:p>
          <a:p>
            <a:pPr marL="285750" indent="-285750" algn="l">
              <a:lnSpc>
                <a:spcPct val="210000"/>
              </a:lnSpc>
              <a:buFont typeface="Arial" panose="020B0604020202020204" pitchFamily="34" charset="0"/>
              <a:buChar char="•"/>
            </a:pPr>
            <a:r>
              <a:rPr lang="en-US" sz="1600" b="1" dirty="0">
                <a:solidFill>
                  <a:schemeClr val="tx1"/>
                </a:solidFill>
                <a:latin typeface="Times New Roman" pitchFamily="18" charset="0"/>
                <a:cs typeface="B Nazanin" pitchFamily="2" charset="-78"/>
                <a:hlinkClick r:id="rId8"/>
              </a:rPr>
              <a:t>https://</a:t>
            </a:r>
            <a:r>
              <a:rPr lang="en-US" sz="1600" b="1" dirty="0" smtClean="0">
                <a:solidFill>
                  <a:schemeClr val="tx1"/>
                </a:solidFill>
                <a:latin typeface="Times New Roman" pitchFamily="18" charset="0"/>
                <a:cs typeface="B Nazanin" pitchFamily="2" charset="-78"/>
                <a:hlinkClick r:id="rId8"/>
              </a:rPr>
              <a:t>www.scimagojr.com/files/SJR2.pdf</a:t>
            </a:r>
            <a:endParaRPr lang="fa-IR" sz="1600" b="1" dirty="0" smtClean="0">
              <a:solidFill>
                <a:schemeClr val="tx1"/>
              </a:solidFill>
              <a:latin typeface="Times New Roman" pitchFamily="18" charset="0"/>
              <a:cs typeface="B Nazanin" pitchFamily="2" charset="-78"/>
            </a:endParaRPr>
          </a:p>
          <a:p>
            <a:pPr marL="285750" indent="-285750" algn="l">
              <a:lnSpc>
                <a:spcPct val="210000"/>
              </a:lnSpc>
              <a:buFont typeface="Arial" panose="020B0604020202020204" pitchFamily="34" charset="0"/>
              <a:buChar char="•"/>
            </a:pPr>
            <a:r>
              <a:rPr lang="en-US" sz="1600" b="1" dirty="0">
                <a:solidFill>
                  <a:schemeClr val="tx1"/>
                </a:solidFill>
                <a:latin typeface="Times New Roman" pitchFamily="18" charset="0"/>
                <a:cs typeface="B Nazanin" pitchFamily="2" charset="-78"/>
              </a:rPr>
              <a:t>https://www.scimagojr.com/help.php#understand_journals</a:t>
            </a:r>
            <a:endParaRPr lang="fa-IR" sz="1600" b="1" dirty="0">
              <a:solidFill>
                <a:schemeClr val="tx1"/>
              </a:solidFill>
              <a:latin typeface="Times New Roman" pitchFamily="18" charset="0"/>
              <a:cs typeface="B Nazanin" pitchFamily="2" charset="-78"/>
            </a:endParaRPr>
          </a:p>
          <a:p>
            <a:pPr marL="285750" indent="-285750" algn="just">
              <a:lnSpc>
                <a:spcPct val="210000"/>
              </a:lnSpc>
              <a:buFont typeface="Arial" panose="020B0604020202020204" pitchFamily="34" charset="0"/>
              <a:buChar char="•"/>
            </a:pPr>
            <a:endParaRPr lang="fa-IR" sz="1800" b="1" dirty="0" smtClean="0">
              <a:solidFill>
                <a:schemeClr val="tx2"/>
              </a:solidFill>
              <a:latin typeface="Arial"/>
              <a:ea typeface="+mj-ea"/>
              <a:cs typeface="B Nazanin" pitchFamily="2" charset="-78"/>
            </a:endParaRPr>
          </a:p>
          <a:p>
            <a:pPr algn="just" rtl="1"/>
            <a:endParaRPr lang="en-US" sz="1800" b="1" dirty="0">
              <a:solidFill>
                <a:srgbClr val="333333"/>
              </a:solidFill>
              <a:latin typeface="Arial"/>
              <a:ea typeface="+mj-ea"/>
              <a:cs typeface="B Nazanin" pitchFamily="2" charset="-78"/>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24E59B9-C437-4A89-8FFA-253A068132B9}"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854968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تعاریف</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smtClean="0">
                <a:solidFill>
                  <a:srgbClr val="FF0000"/>
                </a:solidFill>
                <a:latin typeface="Times New Roman" pitchFamily="18" charset="0"/>
                <a:cs typeface="B Nazanin" pitchFamily="2" charset="-78"/>
              </a:rPr>
              <a:t>مجله(</a:t>
            </a:r>
            <a:r>
              <a:rPr lang="en-US" sz="2000" b="1" dirty="0">
                <a:solidFill>
                  <a:srgbClr val="FF0000"/>
                </a:solidFill>
                <a:latin typeface="Times New Roman" pitchFamily="18" charset="0"/>
                <a:cs typeface="B Nazanin" pitchFamily="2" charset="-78"/>
              </a:rPr>
              <a:t>Magazine/Journal</a:t>
            </a:r>
            <a:r>
              <a:rPr lang="fa-IR" sz="2000" b="1" dirty="0" smtClean="0">
                <a:solidFill>
                  <a:srgbClr val="FF0000"/>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نشریه ای </a:t>
            </a:r>
            <a:r>
              <a:rPr lang="fa-IR" sz="2000" b="1" dirty="0">
                <a:solidFill>
                  <a:schemeClr val="tx1"/>
                </a:solidFill>
                <a:latin typeface="Times New Roman" pitchFamily="18" charset="0"/>
                <a:cs typeface="B Nazanin" pitchFamily="2" charset="-78"/>
              </a:rPr>
              <a:t>است شامل یک موضوع یا </a:t>
            </a:r>
            <a:r>
              <a:rPr lang="fa-IR" sz="2000" b="1" dirty="0" smtClean="0">
                <a:solidFill>
                  <a:schemeClr val="tx1"/>
                </a:solidFill>
                <a:latin typeface="Times New Roman" pitchFamily="18" charset="0"/>
                <a:cs typeface="B Nazanin" pitchFamily="2" charset="-78"/>
              </a:rPr>
              <a:t>موضوعات </a:t>
            </a:r>
            <a:r>
              <a:rPr lang="fa-IR" sz="2000" b="1" dirty="0">
                <a:solidFill>
                  <a:schemeClr val="tx1"/>
                </a:solidFill>
                <a:latin typeface="Times New Roman" pitchFamily="18" charset="0"/>
                <a:cs typeface="B Nazanin" pitchFamily="2" charset="-78"/>
              </a:rPr>
              <a:t>گوناگون که در فواصل زمانی منظم و معینی به چاپ </a:t>
            </a:r>
            <a:r>
              <a:rPr lang="fa-IR" sz="2000" b="1" dirty="0" smtClean="0">
                <a:solidFill>
                  <a:schemeClr val="tx1"/>
                </a:solidFill>
                <a:latin typeface="Times New Roman" pitchFamily="18" charset="0"/>
                <a:cs typeface="B Nazanin" pitchFamily="2" charset="-78"/>
              </a:rPr>
              <a:t>می رسد </a:t>
            </a:r>
            <a:r>
              <a:rPr lang="fa-IR" sz="2000" b="1" dirty="0">
                <a:solidFill>
                  <a:schemeClr val="tx1"/>
                </a:solidFill>
                <a:latin typeface="Times New Roman" pitchFamily="18" charset="0"/>
                <a:cs typeface="B Nazanin" pitchFamily="2" charset="-78"/>
              </a:rPr>
              <a:t>و هدف از </a:t>
            </a:r>
            <a:r>
              <a:rPr lang="fa-IR" sz="2000" b="1" dirty="0" smtClean="0">
                <a:solidFill>
                  <a:schemeClr val="tx1"/>
                </a:solidFill>
                <a:latin typeface="Times New Roman" pitchFamily="18" charset="0"/>
                <a:cs typeface="B Nazanin" pitchFamily="2" charset="-78"/>
              </a:rPr>
              <a:t>انتشار </a:t>
            </a:r>
            <a:r>
              <a:rPr lang="fa-IR" sz="2000" b="1" dirty="0">
                <a:solidFill>
                  <a:schemeClr val="tx1"/>
                </a:solidFill>
                <a:latin typeface="Times New Roman" pitchFamily="18" charset="0"/>
                <a:cs typeface="B Nazanin" pitchFamily="2" charset="-78"/>
              </a:rPr>
              <a:t>آن </a:t>
            </a:r>
            <a:r>
              <a:rPr lang="fa-IR" sz="2000" b="1" dirty="0" smtClean="0">
                <a:solidFill>
                  <a:schemeClr val="tx1"/>
                </a:solidFill>
                <a:latin typeface="Times New Roman" pitchFamily="18" charset="0"/>
                <a:cs typeface="B Nazanin" pitchFamily="2" charset="-78"/>
              </a:rPr>
              <a:t>اطلاع رسانی </a:t>
            </a:r>
            <a:r>
              <a:rPr lang="fa-IR" sz="2000" b="1" dirty="0">
                <a:solidFill>
                  <a:schemeClr val="tx1"/>
                </a:solidFill>
                <a:latin typeface="Times New Roman" pitchFamily="18" charset="0"/>
                <a:cs typeface="B Nazanin" pitchFamily="2" charset="-78"/>
              </a:rPr>
              <a:t>و افزایش آگاهی </a:t>
            </a:r>
            <a:r>
              <a:rPr lang="fa-IR" sz="2000" b="1" dirty="0" smtClean="0">
                <a:solidFill>
                  <a:schemeClr val="tx1"/>
                </a:solidFill>
                <a:latin typeface="Times New Roman" pitchFamily="18" charset="0"/>
                <a:cs typeface="B Nazanin" pitchFamily="2" charset="-78"/>
              </a:rPr>
              <a:t>مطالعه کنندگان </a:t>
            </a:r>
            <a:r>
              <a:rPr lang="fa-IR" sz="2000" b="1" dirty="0">
                <a:solidFill>
                  <a:schemeClr val="tx1"/>
                </a:solidFill>
                <a:latin typeface="Times New Roman" pitchFamily="18" charset="0"/>
                <a:cs typeface="B Nazanin" pitchFamily="2" charset="-78"/>
              </a:rPr>
              <a:t>درباره آن موضوع یا </a:t>
            </a:r>
            <a:r>
              <a:rPr lang="fa-IR" sz="2000" b="1" dirty="0" smtClean="0">
                <a:solidFill>
                  <a:schemeClr val="tx1"/>
                </a:solidFill>
                <a:latin typeface="Times New Roman" pitchFamily="18" charset="0"/>
                <a:cs typeface="B Nazanin" pitchFamily="2" charset="-78"/>
              </a:rPr>
              <a:t>موضوعات می باشد.</a:t>
            </a:r>
          </a:p>
          <a:p>
            <a:pPr marL="285750" indent="-285750" algn="just" rtl="1">
              <a:lnSpc>
                <a:spcPct val="210000"/>
              </a:lnSpc>
              <a:buFont typeface="Arial" panose="020B0604020202020204" pitchFamily="34" charset="0"/>
              <a:buChar char="•"/>
            </a:pPr>
            <a:r>
              <a:rPr lang="fa-IR" sz="2000" b="1" dirty="0">
                <a:solidFill>
                  <a:srgbClr val="FF0000"/>
                </a:solidFill>
                <a:latin typeface="Times New Roman" pitchFamily="18" charset="0"/>
                <a:cs typeface="B Nazanin" pitchFamily="2" charset="-78"/>
              </a:rPr>
              <a:t>نمایه کردن (</a:t>
            </a:r>
            <a:r>
              <a:rPr lang="en-US" sz="2000" b="1" dirty="0">
                <a:solidFill>
                  <a:srgbClr val="FF0000"/>
                </a:solidFill>
                <a:latin typeface="Times New Roman" pitchFamily="18" charset="0"/>
                <a:cs typeface="B Nazanin" pitchFamily="2" charset="-78"/>
              </a:rPr>
              <a:t>Indexing</a:t>
            </a:r>
            <a:r>
              <a:rPr lang="fa-IR" sz="2000" b="1" dirty="0">
                <a:solidFill>
                  <a:srgbClr val="FF0000"/>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نمایه کردن </a:t>
            </a:r>
            <a:r>
              <a:rPr lang="fa-IR" sz="2000" b="1" dirty="0">
                <a:solidFill>
                  <a:schemeClr val="tx1"/>
                </a:solidFill>
                <a:latin typeface="Times New Roman" pitchFamily="18" charset="0"/>
                <a:cs typeface="B Nazanin" pitchFamily="2" charset="-78"/>
              </a:rPr>
              <a:t>یک مجله علمی بدین معناست که </a:t>
            </a:r>
            <a:r>
              <a:rPr lang="fa-IR" sz="2000" b="1" dirty="0" smtClean="0">
                <a:solidFill>
                  <a:schemeClr val="tx1"/>
                </a:solidFill>
                <a:latin typeface="Times New Roman" pitchFamily="18" charset="0"/>
                <a:cs typeface="B Nazanin" pitchFamily="2" charset="-78"/>
              </a:rPr>
              <a:t>شناسه ای </a:t>
            </a:r>
            <a:r>
              <a:rPr lang="fa-IR" sz="2000" b="1" dirty="0">
                <a:solidFill>
                  <a:schemeClr val="tx1"/>
                </a:solidFill>
                <a:latin typeface="Times New Roman" pitchFamily="18" charset="0"/>
                <a:cs typeface="B Nazanin" pitchFamily="2" charset="-78"/>
              </a:rPr>
              <a:t>توسط پایگاه یا </a:t>
            </a:r>
            <a:r>
              <a:rPr lang="fa-IR" sz="2000" b="1" dirty="0" smtClean="0">
                <a:solidFill>
                  <a:schemeClr val="tx1"/>
                </a:solidFill>
                <a:latin typeface="Times New Roman" pitchFamily="18" charset="0"/>
                <a:cs typeface="B Nazanin" pitchFamily="2" charset="-78"/>
              </a:rPr>
              <a:t>پایگاه های </a:t>
            </a:r>
            <a:r>
              <a:rPr lang="fa-IR" sz="2000" b="1" dirty="0">
                <a:solidFill>
                  <a:schemeClr val="tx1"/>
                </a:solidFill>
                <a:latin typeface="Times New Roman" pitchFamily="18" charset="0"/>
                <a:cs typeface="B Nazanin" pitchFamily="2" charset="-78"/>
              </a:rPr>
              <a:t>علمی به آن مجله علمی تخصیص داده </a:t>
            </a:r>
            <a:r>
              <a:rPr lang="fa-IR" sz="2000" b="1" dirty="0" smtClean="0">
                <a:solidFill>
                  <a:schemeClr val="tx1"/>
                </a:solidFill>
                <a:latin typeface="Times New Roman" pitchFamily="18" charset="0"/>
                <a:cs typeface="B Nazanin" pitchFamily="2" charset="-78"/>
              </a:rPr>
              <a:t>می شود تا دسترسی </a:t>
            </a:r>
            <a:r>
              <a:rPr lang="fa-IR" sz="2000" b="1" dirty="0">
                <a:solidFill>
                  <a:schemeClr val="tx1"/>
                </a:solidFill>
                <a:latin typeface="Times New Roman" pitchFamily="18" charset="0"/>
                <a:cs typeface="B Nazanin" pitchFamily="2" charset="-78"/>
              </a:rPr>
              <a:t>به مجله مذکور و محتوایش </a:t>
            </a:r>
            <a:r>
              <a:rPr lang="fa-IR" sz="2000" b="1" dirty="0" smtClean="0">
                <a:solidFill>
                  <a:schemeClr val="tx1"/>
                </a:solidFill>
                <a:latin typeface="Times New Roman" pitchFamily="18" charset="0"/>
                <a:cs typeface="B Nazanin" pitchFamily="2" charset="-78"/>
              </a:rPr>
              <a:t>راحت تر </a:t>
            </a:r>
            <a:r>
              <a:rPr lang="fa-IR" sz="2000" b="1" dirty="0">
                <a:solidFill>
                  <a:schemeClr val="tx1"/>
                </a:solidFill>
                <a:latin typeface="Times New Roman" pitchFamily="18" charset="0"/>
                <a:cs typeface="B Nazanin" pitchFamily="2" charset="-78"/>
              </a:rPr>
              <a:t>صورت گیرد. </a:t>
            </a:r>
            <a:endParaRPr lang="fa-IR" sz="2000" b="1" dirty="0" smtClean="0">
              <a:solidFill>
                <a:schemeClr val="tx1"/>
              </a:solidFill>
              <a:latin typeface="Times New Roman" pitchFamily="18" charset="0"/>
              <a:cs typeface="B Nazanin" pitchFamily="2" charset="-78"/>
            </a:endParaRPr>
          </a:p>
          <a:p>
            <a:pPr marL="742950" lvl="1" indent="-285750" algn="just" rtl="1">
              <a:lnSpc>
                <a:spcPct val="210000"/>
              </a:lnSpc>
              <a:buFont typeface="Arial" panose="020B0604020202020204" pitchFamily="34" charset="0"/>
              <a:buChar char="•"/>
            </a:pPr>
            <a:r>
              <a:rPr lang="fa-IR" sz="1600" b="1" dirty="0" smtClean="0">
                <a:solidFill>
                  <a:schemeClr val="tx1"/>
                </a:solidFill>
                <a:latin typeface="Times New Roman" pitchFamily="18" charset="0"/>
                <a:cs typeface="B Nazanin" pitchFamily="2" charset="-78"/>
              </a:rPr>
              <a:t>بدین </a:t>
            </a:r>
            <a:r>
              <a:rPr lang="fa-IR" sz="1600" b="1" dirty="0">
                <a:solidFill>
                  <a:schemeClr val="tx1"/>
                </a:solidFill>
                <a:latin typeface="Times New Roman" pitchFamily="18" charset="0"/>
                <a:cs typeface="B Nazanin" pitchFamily="2" charset="-78"/>
              </a:rPr>
              <a:t>ترتیب احتمال </a:t>
            </a:r>
            <a:r>
              <a:rPr lang="fa-IR" sz="1600" b="1" dirty="0" smtClean="0">
                <a:solidFill>
                  <a:schemeClr val="tx1"/>
                </a:solidFill>
                <a:latin typeface="Times New Roman" pitchFamily="18" charset="0"/>
                <a:cs typeface="B Nazanin" pitchFamily="2" charset="-78"/>
              </a:rPr>
              <a:t>دیده شدن </a:t>
            </a:r>
            <a:r>
              <a:rPr lang="fa-IR" sz="1600" b="1" dirty="0">
                <a:solidFill>
                  <a:schemeClr val="tx1"/>
                </a:solidFill>
                <a:latin typeface="Times New Roman" pitchFamily="18" charset="0"/>
                <a:cs typeface="B Nazanin" pitchFamily="2" charset="-78"/>
              </a:rPr>
              <a:t>مجله و محتوایش به ویژه در </a:t>
            </a:r>
            <a:r>
              <a:rPr lang="fa-IR" sz="1600" b="1" dirty="0" smtClean="0">
                <a:solidFill>
                  <a:schemeClr val="tx1"/>
                </a:solidFill>
                <a:latin typeface="Times New Roman" pitchFamily="18" charset="0"/>
                <a:cs typeface="B Nazanin" pitchFamily="2" charset="-78"/>
              </a:rPr>
              <a:t>محافل علمی </a:t>
            </a:r>
            <a:r>
              <a:rPr lang="fa-IR" sz="1600" b="1" dirty="0">
                <a:solidFill>
                  <a:schemeClr val="tx1"/>
                </a:solidFill>
                <a:latin typeface="Times New Roman" pitchFamily="18" charset="0"/>
                <a:cs typeface="B Nazanin" pitchFamily="2" charset="-78"/>
              </a:rPr>
              <a:t>افزایش </a:t>
            </a:r>
            <a:r>
              <a:rPr lang="fa-IR" sz="1600" b="1" dirty="0" smtClean="0">
                <a:solidFill>
                  <a:schemeClr val="tx1"/>
                </a:solidFill>
                <a:latin typeface="Times New Roman" pitchFamily="18" charset="0"/>
                <a:cs typeface="B Nazanin" pitchFamily="2" charset="-78"/>
              </a:rPr>
              <a:t>می یابد </a:t>
            </a:r>
            <a:r>
              <a:rPr lang="fa-IR" sz="1600" b="1" dirty="0">
                <a:solidFill>
                  <a:schemeClr val="tx1"/>
                </a:solidFill>
                <a:latin typeface="Times New Roman" pitchFamily="18" charset="0"/>
                <a:cs typeface="B Nazanin" pitchFamily="2" charset="-78"/>
              </a:rPr>
              <a:t>که این امر </a:t>
            </a:r>
            <a:r>
              <a:rPr lang="fa-IR" sz="1600" b="1" dirty="0" smtClean="0">
                <a:solidFill>
                  <a:schemeClr val="tx1"/>
                </a:solidFill>
                <a:latin typeface="Times New Roman" pitchFamily="18" charset="0"/>
                <a:cs typeface="B Nazanin" pitchFamily="2" charset="-78"/>
              </a:rPr>
              <a:t>می تواند </a:t>
            </a:r>
            <a:r>
              <a:rPr lang="fa-IR" sz="1600" b="1" dirty="0">
                <a:solidFill>
                  <a:schemeClr val="tx1"/>
                </a:solidFill>
                <a:latin typeface="Times New Roman" pitchFamily="18" charset="0"/>
                <a:cs typeface="B Nazanin" pitchFamily="2" charset="-78"/>
              </a:rPr>
              <a:t>باعث رشد </a:t>
            </a:r>
            <a:r>
              <a:rPr lang="fa-IR" sz="1600" b="1" dirty="0">
                <a:solidFill>
                  <a:schemeClr val="tx2"/>
                </a:solidFill>
                <a:latin typeface="Times New Roman" pitchFamily="18" charset="0"/>
                <a:cs typeface="B Nazanin" pitchFamily="2" charset="-78"/>
              </a:rPr>
              <a:t>تعداد </a:t>
            </a:r>
            <a:r>
              <a:rPr lang="fa-IR" sz="1600" b="1" dirty="0" smtClean="0">
                <a:solidFill>
                  <a:schemeClr val="tx2"/>
                </a:solidFill>
                <a:latin typeface="Times New Roman" pitchFamily="18" charset="0"/>
                <a:cs typeface="B Nazanin" pitchFamily="2" charset="-78"/>
              </a:rPr>
              <a:t>ارجاعات </a:t>
            </a:r>
            <a:r>
              <a:rPr lang="fa-IR" sz="1600" b="1" dirty="0">
                <a:solidFill>
                  <a:schemeClr val="tx1"/>
                </a:solidFill>
                <a:latin typeface="Times New Roman" pitchFamily="18" charset="0"/>
                <a:cs typeface="B Nazanin" pitchFamily="2" charset="-78"/>
              </a:rPr>
              <a:t>به مجله و محتوایش شود و </a:t>
            </a:r>
            <a:r>
              <a:rPr lang="fa-IR" sz="1600" b="1" dirty="0">
                <a:solidFill>
                  <a:schemeClr val="tx2"/>
                </a:solidFill>
                <a:latin typeface="Times New Roman" pitchFamily="18" charset="0"/>
                <a:cs typeface="B Nazanin" pitchFamily="2" charset="-78"/>
              </a:rPr>
              <a:t>ضریب تأثیر </a:t>
            </a:r>
            <a:r>
              <a:rPr lang="fa-IR" sz="1600" b="1" dirty="0" smtClean="0">
                <a:solidFill>
                  <a:schemeClr val="tx1"/>
                </a:solidFill>
                <a:latin typeface="Times New Roman" pitchFamily="18" charset="0"/>
                <a:cs typeface="B Nazanin" pitchFamily="2" charset="-78"/>
              </a:rPr>
              <a:t>مجله </a:t>
            </a:r>
            <a:r>
              <a:rPr lang="fa-IR" sz="1600" b="1" dirty="0">
                <a:solidFill>
                  <a:schemeClr val="tx1"/>
                </a:solidFill>
                <a:latin typeface="Times New Roman" pitchFamily="18" charset="0"/>
                <a:cs typeface="B Nazanin" pitchFamily="2" charset="-78"/>
              </a:rPr>
              <a:t>را </a:t>
            </a:r>
            <a:r>
              <a:rPr lang="fa-IR" sz="1600" b="1" dirty="0" smtClean="0">
                <a:solidFill>
                  <a:schemeClr val="tx1"/>
                </a:solidFill>
                <a:latin typeface="Times New Roman" pitchFamily="18" charset="0"/>
                <a:cs typeface="B Nazanin" pitchFamily="2" charset="-78"/>
              </a:rPr>
              <a:t>بهبود بخشد</a:t>
            </a:r>
            <a:r>
              <a:rPr lang="fa-IR" sz="1600" b="1" dirty="0">
                <a:solidFill>
                  <a:schemeClr val="tx1"/>
                </a:solidFill>
                <a:latin typeface="Times New Roman" pitchFamily="18" charset="0"/>
                <a:cs typeface="B Nazanin" pitchFamily="2" charset="-78"/>
              </a:rPr>
              <a:t>.</a:t>
            </a:r>
          </a:p>
          <a:p>
            <a:pPr marL="285750" indent="-285750" algn="just" rtl="1">
              <a:buFont typeface="Arial" panose="020B0604020202020204" pitchFamily="34" charset="0"/>
              <a:buChar char="•"/>
            </a:pPr>
            <a:r>
              <a:rPr lang="fa-IR" sz="2000" b="1" dirty="0">
                <a:solidFill>
                  <a:schemeClr val="tx1"/>
                </a:solidFill>
                <a:latin typeface="Times New Roman" pitchFamily="18" charset="0"/>
                <a:cs typeface="B Nazanin" pitchFamily="2" charset="-78"/>
              </a:rPr>
              <a:t>یک مجله علمی به طور هم زمان می تواند توسط چند پایگاه نمایه شود.</a:t>
            </a:r>
          </a:p>
          <a:p>
            <a:pPr algn="just" rtl="1"/>
            <a:endParaRPr lang="fa-IR" sz="1800" b="1" dirty="0">
              <a:solidFill>
                <a:schemeClr val="tx2"/>
              </a:solidFill>
              <a:latin typeface="Arial"/>
              <a:ea typeface="+mj-ea"/>
              <a:cs typeface="B Nazanin" pitchFamily="2" charset="-78"/>
            </a:endParaRPr>
          </a:p>
          <a:p>
            <a:pPr algn="just" rtl="1"/>
            <a:endParaRPr lang="en-US" sz="1800" b="1" dirty="0">
              <a:solidFill>
                <a:srgbClr val="333333"/>
              </a:solidFill>
              <a:latin typeface="Arial"/>
              <a:ea typeface="+mj-ea"/>
              <a:cs typeface="B Nazanin" pitchFamily="2" charset="-78"/>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B23C036-7C02-4C75-BBA1-A374D7DBE004}"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34173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تعاریف</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a:lnSpc>
                <a:spcPct val="210000"/>
              </a:lnSpc>
              <a:buFont typeface="Arial" panose="020B0604020202020204" pitchFamily="34" charset="0"/>
              <a:buChar char="•"/>
            </a:pPr>
            <a:r>
              <a:rPr lang="en-US" sz="2000" b="1" dirty="0" smtClean="0">
                <a:solidFill>
                  <a:srgbClr val="FF0000"/>
                </a:solidFill>
                <a:latin typeface="Times New Roman" pitchFamily="18" charset="0"/>
                <a:cs typeface="B Nazanin" pitchFamily="2" charset="-78"/>
              </a:rPr>
              <a:t>ISSN</a:t>
            </a:r>
            <a:r>
              <a:rPr lang="en-US" sz="1800" b="1" dirty="0" smtClean="0">
                <a:solidFill>
                  <a:schemeClr val="tx2"/>
                </a:solidFill>
                <a:latin typeface="Arial"/>
                <a:ea typeface="+mj-ea"/>
                <a:cs typeface="B Nazanin" pitchFamily="2" charset="-78"/>
              </a:rPr>
              <a:t> </a:t>
            </a:r>
            <a:r>
              <a:rPr lang="en-US" sz="2000" b="1" dirty="0" smtClean="0">
                <a:solidFill>
                  <a:srgbClr val="FF0000"/>
                </a:solidFill>
                <a:latin typeface="Times New Roman" pitchFamily="18" charset="0"/>
                <a:cs typeface="B Nazanin" pitchFamily="2" charset="-78"/>
              </a:rPr>
              <a:t>(International </a:t>
            </a:r>
            <a:r>
              <a:rPr lang="en-US" sz="2000" b="1" dirty="0">
                <a:solidFill>
                  <a:srgbClr val="FF0000"/>
                </a:solidFill>
                <a:latin typeface="Times New Roman" pitchFamily="18" charset="0"/>
                <a:cs typeface="B Nazanin" pitchFamily="2" charset="-78"/>
              </a:rPr>
              <a:t>Standard Serial </a:t>
            </a:r>
            <a:r>
              <a:rPr lang="en-US" sz="2000" b="1" dirty="0" smtClean="0">
                <a:solidFill>
                  <a:srgbClr val="FF0000"/>
                </a:solidFill>
                <a:latin typeface="Times New Roman" pitchFamily="18" charset="0"/>
                <a:cs typeface="B Nazanin" pitchFamily="2" charset="-78"/>
              </a:rPr>
              <a:t>Number)</a:t>
            </a: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یک شماره 8 رقمی است که با فرمت </a:t>
            </a:r>
            <a:r>
              <a:rPr lang="en-US" sz="2000" b="1" dirty="0" smtClean="0">
                <a:solidFill>
                  <a:schemeClr val="tx1"/>
                </a:solidFill>
                <a:latin typeface="Times New Roman" pitchFamily="18" charset="0"/>
                <a:cs typeface="B Nazanin" pitchFamily="2" charset="-78"/>
              </a:rPr>
              <a:t> XXXX-XXXX </a:t>
            </a:r>
            <a:r>
              <a:rPr lang="fa-IR" sz="2000" b="1" dirty="0">
                <a:solidFill>
                  <a:schemeClr val="tx1"/>
                </a:solidFill>
                <a:latin typeface="Times New Roman" pitchFamily="18" charset="0"/>
                <a:cs typeface="B Nazanin" pitchFamily="2" charset="-78"/>
              </a:rPr>
              <a:t>برای مجلات علمی ارائه می شود</a:t>
            </a:r>
            <a:r>
              <a:rPr lang="fa-IR" sz="2000" b="1" dirty="0" smtClean="0">
                <a:solidFill>
                  <a:schemeClr val="tx1"/>
                </a:solidFill>
                <a:latin typeface="Times New Roman" pitchFamily="18" charset="0"/>
                <a:cs typeface="B Nazanin" pitchFamily="2" charset="-78"/>
              </a:rPr>
              <a:t>.</a:t>
            </a:r>
            <a:endParaRPr lang="en-US"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این شماره 8 رقمی فقط به مجلات اختصاص دارد و ممکن است به عنوان </a:t>
            </a:r>
            <a:r>
              <a:rPr lang="en-US" sz="2000" b="1" dirty="0" smtClean="0">
                <a:solidFill>
                  <a:schemeClr val="tx1"/>
                </a:solidFill>
                <a:latin typeface="Times New Roman" pitchFamily="18" charset="0"/>
                <a:cs typeface="B Nazanin" pitchFamily="2" charset="-78"/>
              </a:rPr>
              <a:t> ISSN </a:t>
            </a:r>
            <a:r>
              <a:rPr lang="fa-IR" sz="2000" b="1" dirty="0">
                <a:solidFill>
                  <a:schemeClr val="tx1"/>
                </a:solidFill>
                <a:latin typeface="Times New Roman" pitchFamily="18" charset="0"/>
                <a:cs typeface="B Nazanin" pitchFamily="2" charset="-78"/>
              </a:rPr>
              <a:t>آنلاین و یا </a:t>
            </a:r>
            <a:r>
              <a:rPr lang="en-US" sz="2000" b="1" dirty="0">
                <a:solidFill>
                  <a:schemeClr val="tx1"/>
                </a:solidFill>
                <a:latin typeface="Times New Roman" pitchFamily="18" charset="0"/>
                <a:cs typeface="B Nazanin" pitchFamily="2" charset="-78"/>
              </a:rPr>
              <a:t>ISSN </a:t>
            </a:r>
            <a:r>
              <a:rPr lang="en-US" sz="2000" b="1" dirty="0" smtClean="0">
                <a:solidFill>
                  <a:schemeClr val="tx1"/>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 چاپی </a:t>
            </a:r>
            <a:r>
              <a:rPr lang="fa-IR" sz="2000" b="1" dirty="0">
                <a:solidFill>
                  <a:schemeClr val="tx1"/>
                </a:solidFill>
                <a:latin typeface="Times New Roman" pitchFamily="18" charset="0"/>
                <a:cs typeface="B Nazanin" pitchFamily="2" charset="-78"/>
              </a:rPr>
              <a:t>ارائه شود</a:t>
            </a:r>
            <a:r>
              <a:rPr lang="fa-IR" sz="2000" b="1" dirty="0" smtClean="0">
                <a:solidFill>
                  <a:schemeClr val="tx1"/>
                </a:solidFill>
                <a:latin typeface="Times New Roman" pitchFamily="18" charset="0"/>
                <a:cs typeface="B Nazanin" pitchFamily="2" charset="-78"/>
              </a:rPr>
              <a:t>.</a:t>
            </a: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یک شماره </a:t>
            </a:r>
            <a:r>
              <a:rPr lang="fa-IR" sz="2000" b="1" dirty="0" smtClean="0">
                <a:solidFill>
                  <a:schemeClr val="tx1"/>
                </a:solidFill>
                <a:latin typeface="Times New Roman" pitchFamily="18" charset="0"/>
                <a:cs typeface="B Nazanin" pitchFamily="2" charset="-78"/>
              </a:rPr>
              <a:t>یکتا است.</a:t>
            </a:r>
          </a:p>
          <a:p>
            <a:pPr marL="285750" indent="-285750" algn="just" rtl="1">
              <a:lnSpc>
                <a:spcPct val="210000"/>
              </a:lnSpc>
              <a:buFont typeface="Arial" panose="020B0604020202020204" pitchFamily="34" charset="0"/>
              <a:buChar char="•"/>
            </a:pPr>
            <a:r>
              <a:rPr lang="fa-IR" sz="2000" b="1" dirty="0">
                <a:solidFill>
                  <a:schemeClr val="tx1"/>
                </a:solidFill>
                <a:latin typeface="Times New Roman" pitchFamily="18" charset="0"/>
                <a:cs typeface="B Nazanin" pitchFamily="2" charset="-78"/>
              </a:rPr>
              <a:t>ممکن است مجلات زیادی با عنوان مشابه در جهان وجود داشته باشد اما </a:t>
            </a:r>
            <a:r>
              <a:rPr lang="en-US" sz="2000" b="1" dirty="0">
                <a:solidFill>
                  <a:schemeClr val="tx1"/>
                </a:solidFill>
                <a:latin typeface="Times New Roman" pitchFamily="18" charset="0"/>
                <a:cs typeface="B Nazanin" pitchFamily="2" charset="-78"/>
              </a:rPr>
              <a:t>ISSN </a:t>
            </a:r>
            <a:r>
              <a:rPr lang="fa-IR" sz="2000" b="1" dirty="0" smtClean="0">
                <a:solidFill>
                  <a:schemeClr val="tx1"/>
                </a:solidFill>
                <a:latin typeface="Times New Roman" pitchFamily="18" charset="0"/>
                <a:cs typeface="B Nazanin" pitchFamily="2" charset="-78"/>
              </a:rPr>
              <a:t> هیچ </a:t>
            </a:r>
            <a:r>
              <a:rPr lang="fa-IR" sz="2000" b="1" dirty="0">
                <a:solidFill>
                  <a:schemeClr val="tx1"/>
                </a:solidFill>
                <a:latin typeface="Times New Roman" pitchFamily="18" charset="0"/>
                <a:cs typeface="B Nazanin" pitchFamily="2" charset="-78"/>
              </a:rPr>
              <a:t>گاه یکسان نخواهد بود.</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6344472-6695-4D48-82C8-EE31EAFC3470}"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80377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تعاریف</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a:lnSpc>
                <a:spcPct val="210000"/>
              </a:lnSpc>
              <a:buFont typeface="Arial" panose="020B0604020202020204" pitchFamily="34" charset="0"/>
              <a:buChar char="•"/>
            </a:pPr>
            <a:r>
              <a:rPr lang="en-US" sz="2000" b="1" dirty="0">
                <a:solidFill>
                  <a:srgbClr val="FF0000"/>
                </a:solidFill>
                <a:latin typeface="Times New Roman" pitchFamily="18" charset="0"/>
                <a:cs typeface="B Nazanin" pitchFamily="2" charset="-78"/>
              </a:rPr>
              <a:t>Q(Quartile)</a:t>
            </a:r>
            <a:endParaRPr lang="en-US" sz="2000" b="1" dirty="0" smtClean="0">
              <a:solidFill>
                <a:srgbClr val="FF0000"/>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حرف</a:t>
            </a:r>
            <a:r>
              <a:rPr lang="en-US" sz="2000" b="1" dirty="0" smtClean="0">
                <a:solidFill>
                  <a:schemeClr val="tx1"/>
                </a:solidFill>
                <a:latin typeface="Times New Roman" pitchFamily="18" charset="0"/>
                <a:cs typeface="B Nazanin" pitchFamily="2" charset="-78"/>
              </a:rPr>
              <a:t> Q </a:t>
            </a:r>
            <a:r>
              <a:rPr lang="fa-IR" sz="2000" b="1" dirty="0">
                <a:solidFill>
                  <a:schemeClr val="tx1"/>
                </a:solidFill>
                <a:latin typeface="Times New Roman" pitchFamily="18" charset="0"/>
                <a:cs typeface="B Nazanin" pitchFamily="2" charset="-78"/>
              </a:rPr>
              <a:t>در رتبه بندی های </a:t>
            </a:r>
            <a:r>
              <a:rPr lang="fa-IR" sz="2000" b="1" dirty="0" smtClean="0">
                <a:solidFill>
                  <a:schemeClr val="tx1"/>
                </a:solidFill>
                <a:latin typeface="Times New Roman" pitchFamily="18" charset="0"/>
                <a:cs typeface="B Nazanin" pitchFamily="2" charset="-78"/>
              </a:rPr>
              <a:t>مجلات </a:t>
            </a:r>
            <a:r>
              <a:rPr lang="fa-IR" sz="2000" b="1" dirty="0">
                <a:solidFill>
                  <a:schemeClr val="tx1"/>
                </a:solidFill>
                <a:latin typeface="Times New Roman" pitchFamily="18" charset="0"/>
                <a:cs typeface="B Nazanin" pitchFamily="2" charset="-78"/>
              </a:rPr>
              <a:t>ها از کلمه </a:t>
            </a:r>
            <a:r>
              <a:rPr lang="en-US" sz="2000" b="1" dirty="0" smtClean="0">
                <a:solidFill>
                  <a:schemeClr val="tx1"/>
                </a:solidFill>
                <a:latin typeface="Times New Roman" pitchFamily="18" charset="0"/>
                <a:cs typeface="B Nazanin" pitchFamily="2" charset="-78"/>
              </a:rPr>
              <a:t> Quartile</a:t>
            </a:r>
            <a:r>
              <a:rPr lang="fa-IR" sz="2000" b="1" dirty="0" smtClean="0">
                <a:solidFill>
                  <a:schemeClr val="tx1"/>
                </a:solidFill>
                <a:latin typeface="Times New Roman" pitchFamily="18" charset="0"/>
                <a:cs typeface="B Nazanin" pitchFamily="2" charset="-78"/>
              </a:rPr>
              <a:t>می </a:t>
            </a:r>
            <a:r>
              <a:rPr lang="fa-IR" sz="2000" b="1" dirty="0">
                <a:solidFill>
                  <a:schemeClr val="tx1"/>
                </a:solidFill>
                <a:latin typeface="Times New Roman" pitchFamily="18" charset="0"/>
                <a:cs typeface="B Nazanin" pitchFamily="2" charset="-78"/>
              </a:rPr>
              <a:t>آید و برای بیان جایگاه </a:t>
            </a:r>
            <a:r>
              <a:rPr lang="fa-IR" sz="2000" b="1" dirty="0" smtClean="0">
                <a:solidFill>
                  <a:schemeClr val="tx1"/>
                </a:solidFill>
                <a:latin typeface="Times New Roman" pitchFamily="18" charset="0"/>
                <a:cs typeface="B Nazanin" pitchFamily="2" charset="-78"/>
              </a:rPr>
              <a:t>مجله </a:t>
            </a:r>
            <a:r>
              <a:rPr lang="fa-IR" sz="2000" b="1" dirty="0">
                <a:solidFill>
                  <a:schemeClr val="tx1"/>
                </a:solidFill>
                <a:latin typeface="Times New Roman" pitchFamily="18" charset="0"/>
                <a:cs typeface="B Nazanin" pitchFamily="2" charset="-78"/>
              </a:rPr>
              <a:t>در میان مجلات حوزه تخصصی </a:t>
            </a:r>
            <a:r>
              <a:rPr lang="fa-IR" sz="2000" b="1" dirty="0" smtClean="0">
                <a:solidFill>
                  <a:schemeClr val="tx1"/>
                </a:solidFill>
                <a:latin typeface="Times New Roman" pitchFamily="18" charset="0"/>
                <a:cs typeface="B Nazanin" pitchFamily="2" charset="-78"/>
              </a:rPr>
              <a:t>آن </a:t>
            </a:r>
            <a:r>
              <a:rPr lang="fa-IR" sz="2000" b="1" dirty="0">
                <a:solidFill>
                  <a:schemeClr val="tx1"/>
                </a:solidFill>
                <a:latin typeface="Times New Roman" pitchFamily="18" charset="0"/>
                <a:cs typeface="B Nazanin" pitchFamily="2" charset="-78"/>
              </a:rPr>
              <a:t>است</a:t>
            </a:r>
            <a:r>
              <a:rPr lang="fa-IR" sz="2000" b="1" dirty="0" smtClean="0">
                <a:solidFill>
                  <a:schemeClr val="tx1"/>
                </a:solidFill>
                <a:latin typeface="Times New Roman" pitchFamily="18" charset="0"/>
                <a:cs typeface="B Nazanin" pitchFamily="2" charset="-78"/>
              </a:rPr>
              <a:t>.</a:t>
            </a:r>
            <a:endParaRPr lang="en-US" sz="2000" b="1" dirty="0" smtClean="0">
              <a:solidFill>
                <a:schemeClr val="tx1"/>
              </a:solidFill>
              <a:latin typeface="Times New Roman" pitchFamily="18" charset="0"/>
              <a:cs typeface="B Nazanin" pitchFamily="2" charset="-78"/>
            </a:endParaRPr>
          </a:p>
          <a:p>
            <a:pPr marL="742950" lvl="1" indent="-285750" algn="just" rtl="1">
              <a:lnSpc>
                <a:spcPct val="150000"/>
              </a:lnSpc>
              <a:buFont typeface="Arial" panose="020B0604020202020204" pitchFamily="34" charset="0"/>
              <a:buChar char="•"/>
            </a:pPr>
            <a:r>
              <a:rPr lang="en-US" sz="1600" b="1" dirty="0" smtClean="0">
                <a:solidFill>
                  <a:schemeClr val="tx1"/>
                </a:solidFill>
                <a:latin typeface="Times New Roman" pitchFamily="18" charset="0"/>
                <a:cs typeface="B Nazanin" pitchFamily="2" charset="-78"/>
              </a:rPr>
              <a:t>Q1</a:t>
            </a:r>
            <a:r>
              <a:rPr lang="fa-IR" sz="1600" b="1" dirty="0" smtClean="0">
                <a:solidFill>
                  <a:schemeClr val="tx1"/>
                </a:solidFill>
                <a:latin typeface="Times New Roman" pitchFamily="18" charset="0"/>
                <a:cs typeface="B Nazanin" pitchFamily="2" charset="-78"/>
              </a:rPr>
              <a:t>: 25 درصد اول</a:t>
            </a:r>
            <a:endParaRPr lang="fa-IR" sz="1600" b="1" dirty="0">
              <a:solidFill>
                <a:schemeClr val="tx1"/>
              </a:solidFill>
              <a:latin typeface="Times New Roman" pitchFamily="18" charset="0"/>
              <a:cs typeface="B Nazanin" pitchFamily="2" charset="-78"/>
            </a:endParaRPr>
          </a:p>
          <a:p>
            <a:pPr marL="742950" lvl="1" indent="-285750" algn="just" rtl="1">
              <a:lnSpc>
                <a:spcPct val="150000"/>
              </a:lnSpc>
              <a:buFont typeface="Arial" panose="020B0604020202020204" pitchFamily="34" charset="0"/>
              <a:buChar char="•"/>
            </a:pPr>
            <a:r>
              <a:rPr lang="en-US" sz="1600" b="1" dirty="0" smtClean="0">
                <a:solidFill>
                  <a:schemeClr val="tx1"/>
                </a:solidFill>
                <a:latin typeface="Times New Roman" pitchFamily="18" charset="0"/>
                <a:cs typeface="B Nazanin" pitchFamily="2" charset="-78"/>
              </a:rPr>
              <a:t>Q2</a:t>
            </a:r>
            <a:r>
              <a:rPr lang="fa-IR" sz="1600" b="1" dirty="0" smtClean="0">
                <a:solidFill>
                  <a:schemeClr val="tx1"/>
                </a:solidFill>
                <a:latin typeface="Times New Roman" pitchFamily="18" charset="0"/>
                <a:cs typeface="B Nazanin" pitchFamily="2" charset="-78"/>
              </a:rPr>
              <a:t>: </a:t>
            </a:r>
            <a:r>
              <a:rPr lang="en-US" sz="1600" b="1" dirty="0" smtClean="0">
                <a:solidFill>
                  <a:schemeClr val="tx1"/>
                </a:solidFill>
                <a:latin typeface="Times New Roman" pitchFamily="18" charset="0"/>
                <a:cs typeface="B Nazanin" pitchFamily="2" charset="-78"/>
              </a:rPr>
              <a:t> </a:t>
            </a:r>
            <a:r>
              <a:rPr lang="fa-IR" sz="1600" b="1" dirty="0" smtClean="0">
                <a:solidFill>
                  <a:schemeClr val="tx1"/>
                </a:solidFill>
                <a:latin typeface="Times New Roman" pitchFamily="18" charset="0"/>
                <a:cs typeface="B Nazanin" pitchFamily="2" charset="-78"/>
              </a:rPr>
              <a:t>عضو </a:t>
            </a:r>
            <a:r>
              <a:rPr lang="fa-IR" sz="1600" b="1" dirty="0">
                <a:solidFill>
                  <a:schemeClr val="tx1"/>
                </a:solidFill>
                <a:latin typeface="Times New Roman" pitchFamily="18" charset="0"/>
                <a:cs typeface="B Nazanin" pitchFamily="2" charset="-78"/>
              </a:rPr>
              <a:t>۲۵ تا ۵۰ </a:t>
            </a:r>
            <a:r>
              <a:rPr lang="fa-IR" sz="1600" b="1" dirty="0" smtClean="0">
                <a:solidFill>
                  <a:schemeClr val="tx1"/>
                </a:solidFill>
                <a:latin typeface="Times New Roman" pitchFamily="18" charset="0"/>
                <a:cs typeface="B Nazanin" pitchFamily="2" charset="-78"/>
              </a:rPr>
              <a:t>درصد میانی.</a:t>
            </a:r>
            <a:endParaRPr lang="fa-IR" sz="1600" b="1" dirty="0">
              <a:solidFill>
                <a:schemeClr val="tx1"/>
              </a:solidFill>
              <a:latin typeface="Times New Roman" pitchFamily="18" charset="0"/>
              <a:cs typeface="B Nazanin" pitchFamily="2" charset="-78"/>
            </a:endParaRPr>
          </a:p>
          <a:p>
            <a:pPr marL="742950" lvl="1" indent="-285750" algn="just" rtl="1">
              <a:lnSpc>
                <a:spcPct val="150000"/>
              </a:lnSpc>
              <a:buFont typeface="Arial" panose="020B0604020202020204" pitchFamily="34" charset="0"/>
              <a:buChar char="•"/>
            </a:pPr>
            <a:r>
              <a:rPr lang="en-US" sz="1600" b="1" dirty="0" smtClean="0">
                <a:solidFill>
                  <a:schemeClr val="tx1"/>
                </a:solidFill>
                <a:latin typeface="Times New Roman" pitchFamily="18" charset="0"/>
                <a:cs typeface="B Nazanin" pitchFamily="2" charset="-78"/>
              </a:rPr>
              <a:t>Q3</a:t>
            </a:r>
            <a:r>
              <a:rPr lang="fa-IR" sz="1600" b="1" dirty="0" smtClean="0">
                <a:solidFill>
                  <a:schemeClr val="tx1"/>
                </a:solidFill>
                <a:latin typeface="Times New Roman" pitchFamily="18" charset="0"/>
                <a:cs typeface="B Nazanin" pitchFamily="2" charset="-78"/>
              </a:rPr>
              <a:t>: عضو </a:t>
            </a:r>
            <a:r>
              <a:rPr lang="fa-IR" sz="1600" b="1" dirty="0">
                <a:solidFill>
                  <a:schemeClr val="tx1"/>
                </a:solidFill>
                <a:latin typeface="Times New Roman" pitchFamily="18" charset="0"/>
                <a:cs typeface="B Nazanin" pitchFamily="2" charset="-78"/>
              </a:rPr>
              <a:t>۵۰ تا ۷۵ درصد میانی رو به </a:t>
            </a:r>
            <a:r>
              <a:rPr lang="fa-IR" sz="1600" b="1" dirty="0" smtClean="0">
                <a:solidFill>
                  <a:schemeClr val="tx1"/>
                </a:solidFill>
                <a:latin typeface="Times New Roman" pitchFamily="18" charset="0"/>
                <a:cs typeface="B Nazanin" pitchFamily="2" charset="-78"/>
              </a:rPr>
              <a:t>پایین</a:t>
            </a:r>
            <a:endParaRPr lang="fa-IR" sz="1600" b="1" dirty="0">
              <a:solidFill>
                <a:schemeClr val="tx1"/>
              </a:solidFill>
              <a:latin typeface="Times New Roman" pitchFamily="18" charset="0"/>
              <a:cs typeface="B Nazanin" pitchFamily="2" charset="-78"/>
            </a:endParaRPr>
          </a:p>
          <a:p>
            <a:pPr marL="742950" lvl="1" indent="-285750" algn="just" rtl="1">
              <a:lnSpc>
                <a:spcPct val="150000"/>
              </a:lnSpc>
              <a:buFont typeface="Arial" panose="020B0604020202020204" pitchFamily="34" charset="0"/>
              <a:buChar char="•"/>
            </a:pPr>
            <a:r>
              <a:rPr lang="en-US" sz="1600" b="1" dirty="0" smtClean="0">
                <a:solidFill>
                  <a:schemeClr val="tx1"/>
                </a:solidFill>
                <a:latin typeface="Times New Roman" pitchFamily="18" charset="0"/>
                <a:cs typeface="B Nazanin" pitchFamily="2" charset="-78"/>
              </a:rPr>
              <a:t>Q4</a:t>
            </a:r>
            <a:r>
              <a:rPr lang="fa-IR" sz="1600" b="1" dirty="0" smtClean="0">
                <a:solidFill>
                  <a:schemeClr val="tx1"/>
                </a:solidFill>
                <a:latin typeface="Times New Roman" pitchFamily="18" charset="0"/>
                <a:cs typeface="B Nazanin" pitchFamily="2" charset="-78"/>
              </a:rPr>
              <a:t>: عضو </a:t>
            </a:r>
            <a:r>
              <a:rPr lang="fa-IR" sz="1600" b="1" dirty="0">
                <a:solidFill>
                  <a:schemeClr val="tx1"/>
                </a:solidFill>
                <a:latin typeface="Times New Roman" pitchFamily="18" charset="0"/>
                <a:cs typeface="B Nazanin" pitchFamily="2" charset="-78"/>
              </a:rPr>
              <a:t>۲۵ درصد </a:t>
            </a:r>
            <a:r>
              <a:rPr lang="fa-IR" sz="1600" b="1" dirty="0" smtClean="0">
                <a:solidFill>
                  <a:schemeClr val="tx1"/>
                </a:solidFill>
                <a:latin typeface="Times New Roman" pitchFamily="18" charset="0"/>
                <a:cs typeface="B Nazanin" pitchFamily="2" charset="-78"/>
              </a:rPr>
              <a:t>آخر</a:t>
            </a:r>
            <a:endParaRPr lang="fa-IR" sz="1600" b="1" dirty="0">
              <a:solidFill>
                <a:schemeClr val="tx1"/>
              </a:solidFill>
              <a:latin typeface="Times New Roman" pitchFamily="18" charset="0"/>
              <a:cs typeface="B Nazanin" pitchFamily="2" charset="-78"/>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BB1AF9E-3D70-467A-9ABF-DC18D6878D78}"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755228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تعاریف</a:t>
            </a:r>
            <a:endParaRPr lang="en-US" sz="3200" b="1" dirty="0">
              <a:solidFill>
                <a:srgbClr val="00ADEE"/>
              </a:solidFill>
              <a:latin typeface="LubalinGraphStd-Demi"/>
              <a:ea typeface="+mn-ea"/>
              <a:cs typeface="0 Nazanin Bold" panose="00000700000000000000" pitchFamily="2" charset="-78"/>
            </a:endParaRPr>
          </a:p>
        </p:txBody>
      </p: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a:lnSpc>
                <a:spcPct val="210000"/>
              </a:lnSpc>
              <a:buFont typeface="Arial" panose="020B0604020202020204" pitchFamily="34" charset="0"/>
              <a:buChar char="•"/>
            </a:pPr>
            <a:r>
              <a:rPr lang="en-US" sz="2000" b="1" dirty="0" smtClean="0">
                <a:solidFill>
                  <a:srgbClr val="FF0000"/>
                </a:solidFill>
                <a:latin typeface="Times New Roman" pitchFamily="18" charset="0"/>
                <a:cs typeface="B Nazanin" pitchFamily="2" charset="-78"/>
              </a:rPr>
              <a:t>H</a:t>
            </a:r>
            <a:r>
              <a:rPr lang="fa-IR" sz="2000" b="1" dirty="0" smtClean="0">
                <a:solidFill>
                  <a:srgbClr val="FF0000"/>
                </a:solidFill>
                <a:latin typeface="Times New Roman" pitchFamily="18" charset="0"/>
                <a:cs typeface="B Nazanin" pitchFamily="2" charset="-78"/>
              </a:rPr>
              <a:t>-</a:t>
            </a:r>
            <a:r>
              <a:rPr lang="en-US" sz="2000" b="1" dirty="0">
                <a:solidFill>
                  <a:srgbClr val="FF0000"/>
                </a:solidFill>
                <a:latin typeface="Times New Roman" pitchFamily="18" charset="0"/>
                <a:cs typeface="B Nazanin" pitchFamily="2" charset="-78"/>
              </a:rPr>
              <a:t>index(Hirsch index)</a:t>
            </a:r>
            <a:endParaRPr lang="en-US" sz="2000" b="1" dirty="0" smtClean="0">
              <a:solidFill>
                <a:srgbClr val="FF0000"/>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en-US" sz="2000" b="1" dirty="0" smtClean="0">
                <a:solidFill>
                  <a:schemeClr val="tx1"/>
                </a:solidFill>
                <a:latin typeface="Times New Roman" pitchFamily="18" charset="0"/>
                <a:cs typeface="B Nazanin" pitchFamily="2" charset="-78"/>
              </a:rPr>
              <a:t>H-index</a:t>
            </a:r>
            <a:r>
              <a:rPr lang="fa-IR" sz="2000" b="1" dirty="0" smtClean="0">
                <a:solidFill>
                  <a:schemeClr val="tx1"/>
                </a:solidFill>
                <a:latin typeface="Times New Roman" pitchFamily="18" charset="0"/>
                <a:cs typeface="B Nazanin" pitchFamily="2" charset="-78"/>
              </a:rPr>
              <a:t> نشان </a:t>
            </a:r>
            <a:r>
              <a:rPr lang="fa-IR" sz="2000" b="1" dirty="0">
                <a:solidFill>
                  <a:schemeClr val="tx1"/>
                </a:solidFill>
                <a:latin typeface="Times New Roman" pitchFamily="18" charset="0"/>
                <a:cs typeface="B Nazanin" pitchFamily="2" charset="-78"/>
              </a:rPr>
              <a:t>دهنده آن تعداد از مقالات نشریه </a:t>
            </a:r>
            <a:r>
              <a:rPr lang="fa-IR" sz="2000" b="1" dirty="0" smtClean="0">
                <a:solidFill>
                  <a:schemeClr val="tx1"/>
                </a:solidFill>
                <a:latin typeface="Times New Roman" pitchFamily="18" charset="0"/>
                <a:cs typeface="B Nazanin" pitchFamily="2" charset="-78"/>
              </a:rPr>
              <a:t>است </a:t>
            </a:r>
            <a:r>
              <a:rPr lang="en-US" sz="2000" b="1" dirty="0" smtClean="0">
                <a:solidFill>
                  <a:schemeClr val="tx1"/>
                </a:solidFill>
                <a:latin typeface="Times New Roman" pitchFamily="18" charset="0"/>
                <a:cs typeface="B Nazanin" pitchFamily="2" charset="-78"/>
              </a:rPr>
              <a:t> (h)</a:t>
            </a:r>
            <a:r>
              <a:rPr lang="fa-IR" sz="2000" b="1" dirty="0" smtClean="0">
                <a:solidFill>
                  <a:schemeClr val="tx1"/>
                </a:solidFill>
                <a:latin typeface="Times New Roman" pitchFamily="18" charset="0"/>
                <a:cs typeface="B Nazanin" pitchFamily="2" charset="-78"/>
              </a:rPr>
              <a:t>که به آن ها به تعداد </a:t>
            </a:r>
            <a:r>
              <a:rPr lang="en-US" sz="2000" b="1" dirty="0" smtClean="0">
                <a:solidFill>
                  <a:schemeClr val="tx1"/>
                </a:solidFill>
                <a:latin typeface="Times New Roman" pitchFamily="18" charset="0"/>
                <a:cs typeface="B Nazanin" pitchFamily="2" charset="-78"/>
              </a:rPr>
              <a:t>h</a:t>
            </a:r>
            <a:r>
              <a:rPr lang="fa-IR" sz="2000" b="1" dirty="0" smtClean="0">
                <a:solidFill>
                  <a:schemeClr val="tx1"/>
                </a:solidFill>
                <a:latin typeface="Times New Roman" pitchFamily="18" charset="0"/>
                <a:cs typeface="B Nazanin" pitchFamily="2" charset="-78"/>
              </a:rPr>
              <a:t> بار استناد شده است. </a:t>
            </a:r>
            <a:r>
              <a:rPr lang="fa-IR" sz="2000" b="1" dirty="0">
                <a:solidFill>
                  <a:schemeClr val="tx1"/>
                </a:solidFill>
                <a:latin typeface="Times New Roman" pitchFamily="18" charset="0"/>
                <a:cs typeface="B Nazanin" pitchFamily="2" charset="-78"/>
              </a:rPr>
              <a:t>این شاخص هم بازده علمی نشریه و هم تأثیر علمی آن را مشخص </a:t>
            </a:r>
            <a:r>
              <a:rPr lang="fa-IR" sz="2000" b="1" dirty="0" smtClean="0">
                <a:solidFill>
                  <a:schemeClr val="tx1"/>
                </a:solidFill>
                <a:latin typeface="Times New Roman" pitchFamily="18" charset="0"/>
                <a:cs typeface="B Nazanin" pitchFamily="2" charset="-78"/>
              </a:rPr>
              <a:t>می کند. </a:t>
            </a:r>
          </a:p>
          <a:p>
            <a:pPr marL="285750" indent="-28575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مثلا اگر نشریه یا نویسنده ای 5 مقاله داشته باشد که به آنها 9، 7، 6، 2، و 1 بار استناد شده باشد </a:t>
            </a:r>
            <a:r>
              <a:rPr lang="en-US" sz="2000" b="1" dirty="0" smtClean="0">
                <a:solidFill>
                  <a:schemeClr val="tx1"/>
                </a:solidFill>
                <a:latin typeface="Times New Roman" pitchFamily="18" charset="0"/>
                <a:cs typeface="B Nazanin" pitchFamily="2" charset="-78"/>
              </a:rPr>
              <a:t>h-index=3</a:t>
            </a:r>
            <a:r>
              <a:rPr lang="fa-IR" sz="2000" b="1" dirty="0" smtClean="0">
                <a:solidFill>
                  <a:schemeClr val="tx1"/>
                </a:solidFill>
                <a:latin typeface="Times New Roman" pitchFamily="18" charset="0"/>
                <a:cs typeface="B Nazanin" pitchFamily="2" charset="-78"/>
              </a:rPr>
              <a:t> می شود زیرا 3 مقاله وجود دارد که 3 بار یا بیشتر به آنها استناد شده است. </a:t>
            </a:r>
            <a:endParaRPr lang="en-US" sz="2000" b="1" dirty="0" smtClean="0">
              <a:solidFill>
                <a:schemeClr val="tx1"/>
              </a:solidFill>
              <a:latin typeface="Times New Roman" pitchFamily="18" charset="0"/>
              <a:cs typeface="B Nazanin" pitchFamily="2" charset="-78"/>
            </a:endParaRPr>
          </a:p>
        </p:txBody>
      </p:sp>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FC12F8C3-A27B-4C48-A8FF-D7250FCAEBD5}"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9737849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تعاریف</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a:lnSpc>
                <a:spcPct val="210000"/>
              </a:lnSpc>
              <a:buFont typeface="Arial" panose="020B0604020202020204" pitchFamily="34" charset="0"/>
              <a:buChar char="•"/>
            </a:pPr>
            <a:r>
              <a:rPr lang="en-US" sz="2000" b="1" dirty="0" smtClean="0">
                <a:solidFill>
                  <a:srgbClr val="FF0000"/>
                </a:solidFill>
                <a:latin typeface="Times New Roman" pitchFamily="18" charset="0"/>
                <a:cs typeface="B Nazanin" pitchFamily="2" charset="-78"/>
              </a:rPr>
              <a:t>H</a:t>
            </a:r>
            <a:r>
              <a:rPr lang="fa-IR" sz="2000" b="1" dirty="0" smtClean="0">
                <a:solidFill>
                  <a:srgbClr val="FF0000"/>
                </a:solidFill>
                <a:latin typeface="Times New Roman" pitchFamily="18" charset="0"/>
                <a:cs typeface="B Nazanin" pitchFamily="2" charset="-78"/>
              </a:rPr>
              <a:t>-</a:t>
            </a:r>
            <a:r>
              <a:rPr lang="en-US" sz="2000" b="1" dirty="0">
                <a:solidFill>
                  <a:srgbClr val="FF0000"/>
                </a:solidFill>
                <a:latin typeface="Times New Roman" pitchFamily="18" charset="0"/>
                <a:cs typeface="B Nazanin" pitchFamily="2" charset="-78"/>
              </a:rPr>
              <a:t>index(Hirsch index)</a:t>
            </a:r>
            <a:endParaRPr lang="fa-IR" sz="2000" b="1" dirty="0" smtClean="0">
              <a:solidFill>
                <a:srgbClr val="FF0000"/>
              </a:solidFill>
              <a:latin typeface="Times New Roman" pitchFamily="18" charset="0"/>
              <a:cs typeface="B Nazanin" pitchFamily="2" charset="-78"/>
            </a:endParaRPr>
          </a:p>
          <a:p>
            <a:pPr marL="285750" indent="-285750" algn="just">
              <a:lnSpc>
                <a:spcPct val="210000"/>
              </a:lnSpc>
              <a:buFont typeface="Arial" panose="020B0604020202020204" pitchFamily="34" charset="0"/>
              <a:buChar char="•"/>
            </a:pPr>
            <a:endParaRPr lang="fa-IR" sz="2000" b="1" dirty="0">
              <a:solidFill>
                <a:srgbClr val="FF0000"/>
              </a:solidFill>
              <a:latin typeface="Times New Roman" pitchFamily="18" charset="0"/>
              <a:cs typeface="B Nazanin" pitchFamily="2" charset="-78"/>
            </a:endParaRPr>
          </a:p>
          <a:p>
            <a:pPr marL="285750" indent="-285750" algn="just">
              <a:lnSpc>
                <a:spcPct val="210000"/>
              </a:lnSpc>
              <a:buFont typeface="Arial" panose="020B0604020202020204" pitchFamily="34" charset="0"/>
              <a:buChar char="•"/>
            </a:pPr>
            <a:r>
              <a:rPr lang="pt-BR" sz="2000" b="1" dirty="0">
                <a:solidFill>
                  <a:schemeClr val="tx1"/>
                </a:solidFill>
                <a:latin typeface="Times New Roman" pitchFamily="18" charset="0"/>
                <a:cs typeface="B Nazanin" pitchFamily="2" charset="-78"/>
              </a:rPr>
              <a:t>f(A)=10, f(B)=8, f(C)=5, f(D)=4, f(E)=3　→ h-index=4</a:t>
            </a:r>
          </a:p>
          <a:p>
            <a:pPr marL="285750" indent="-285750" algn="just">
              <a:lnSpc>
                <a:spcPct val="210000"/>
              </a:lnSpc>
              <a:buFont typeface="Arial" panose="020B0604020202020204" pitchFamily="34" charset="0"/>
              <a:buChar char="•"/>
            </a:pPr>
            <a:r>
              <a:rPr lang="pt-BR" sz="2000" b="1" dirty="0">
                <a:solidFill>
                  <a:schemeClr val="tx1"/>
                </a:solidFill>
                <a:latin typeface="Times New Roman" pitchFamily="18" charset="0"/>
                <a:cs typeface="B Nazanin" pitchFamily="2" charset="-78"/>
              </a:rPr>
              <a:t>f(A)=25, f(B)=8, f(C)=5, f(D)=3, f(E)=3　→ h-index=3</a:t>
            </a:r>
            <a:endParaRPr lang="fa-IR" sz="2000" b="1" dirty="0" smtClean="0">
              <a:solidFill>
                <a:schemeClr val="tx1"/>
              </a:solidFill>
              <a:latin typeface="Times New Roman" pitchFamily="18" charset="0"/>
              <a:cs typeface="B Nazanin" pitchFamily="2" charset="-78"/>
            </a:endParaRPr>
          </a:p>
          <a:p>
            <a:pPr marL="285750" indent="-285750" algn="just">
              <a:lnSpc>
                <a:spcPct val="210000"/>
              </a:lnSpc>
              <a:buFont typeface="Arial" panose="020B0604020202020204" pitchFamily="34" charset="0"/>
              <a:buChar char="•"/>
            </a:pPr>
            <a:endParaRPr lang="en-US" sz="2000" b="1" dirty="0" smtClean="0">
              <a:solidFill>
                <a:srgbClr val="FF0000"/>
              </a:solidFill>
              <a:latin typeface="Times New Roman" pitchFamily="18" charset="0"/>
              <a:cs typeface="B Nazanin" pitchFamily="2" charset="-78"/>
            </a:endParaRPr>
          </a:p>
        </p:txBody>
      </p:sp>
      <p:sp>
        <p:nvSpPr>
          <p:cNvPr id="4" name="AutoShape 2" descr="{\displaystyle \max\{i\in \mathbb {N} :f(i)\geq 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4" name="Picture 13"/>
          <p:cNvPicPr>
            <a:picLocks noChangeAspect="1"/>
          </p:cNvPicPr>
          <p:nvPr/>
        </p:nvPicPr>
        <p:blipFill>
          <a:blip r:embed="rId4">
            <a:extLst>
              <a:ext uri="{BEBA8EAE-BF5A-486C-A8C5-ECC9F3942E4B}">
                <a14:imgProps xmlns:a14="http://schemas.microsoft.com/office/drawing/2010/main">
                  <a14:imgLayer r:embed="rId5">
                    <a14:imgEffect>
                      <a14:sharpenSoften amount="50000"/>
                    </a14:imgEffect>
                    <a14:imgEffect>
                      <a14:colorTemperature colorTemp="11200"/>
                    </a14:imgEffect>
                    <a14:imgEffect>
                      <a14:saturation sat="400000"/>
                    </a14:imgEffect>
                    <a14:imgEffect>
                      <a14:brightnessContrast bright="-20000"/>
                    </a14:imgEffect>
                  </a14:imgLayer>
                </a14:imgProps>
              </a:ext>
              <a:ext uri="{28A0092B-C50C-407E-A947-70E740481C1C}">
                <a14:useLocalDpi xmlns:a14="http://schemas.microsoft.com/office/drawing/2010/main"/>
              </a:ext>
            </a:extLst>
          </a:blip>
          <a:stretch>
            <a:fillRect/>
          </a:stretch>
        </p:blipFill>
        <p:spPr>
          <a:xfrm>
            <a:off x="460375" y="2335968"/>
            <a:ext cx="4067175" cy="361950"/>
          </a:xfrm>
          <a:prstGeom prst="rect">
            <a:avLst/>
          </a:prstGeom>
        </p:spPr>
      </p:pic>
      <p:pic>
        <p:nvPicPr>
          <p:cNvPr id="15" name="Picture 14"/>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7491663" y="1313569"/>
            <a:ext cx="4271429" cy="4271429"/>
          </a:xfrm>
          <a:prstGeom prst="rect">
            <a:avLst/>
          </a:prstGeom>
        </p:spPr>
      </p:pic>
      <p:sp>
        <p:nvSpPr>
          <p:cNvPr id="10" name="Footer Placeholder 9"/>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2" name="Date Placeholder 1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2DFF1627-8E75-4284-AC80-0243B7E16851}"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15123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smtClean="0">
                <a:solidFill>
                  <a:srgbClr val="00ADEE"/>
                </a:solidFill>
                <a:latin typeface="LubalinGraphStd-Demi"/>
                <a:ea typeface="+mn-ea"/>
                <a:cs typeface="0 Nazanin Bold" panose="00000700000000000000" pitchFamily="2" charset="-78"/>
              </a:rPr>
              <a:t>تعاریف</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fontScale="85000" lnSpcReduction="10000"/>
          </a:bodyPr>
          <a:lstStyle/>
          <a:p>
            <a:pPr marL="285750" indent="-285750" algn="just" rtl="1">
              <a:lnSpc>
                <a:spcPct val="210000"/>
              </a:lnSpc>
              <a:buFont typeface="Arial" panose="020B0604020202020204" pitchFamily="34" charset="0"/>
              <a:buChar char="•"/>
            </a:pPr>
            <a:r>
              <a:rPr lang="fa-IR" sz="2400" b="1" dirty="0">
                <a:solidFill>
                  <a:srgbClr val="FF0000"/>
                </a:solidFill>
                <a:latin typeface="Times New Roman" pitchFamily="18" charset="0"/>
                <a:cs typeface="B Nazanin" pitchFamily="2" charset="-78"/>
              </a:rPr>
              <a:t>شاخص فوري (</a:t>
            </a:r>
            <a:r>
              <a:rPr lang="en-US" sz="2400" b="1" dirty="0">
                <a:solidFill>
                  <a:srgbClr val="FF0000"/>
                </a:solidFill>
                <a:latin typeface="Times New Roman" pitchFamily="18" charset="0"/>
                <a:cs typeface="B Nazanin" pitchFamily="2" charset="-78"/>
              </a:rPr>
              <a:t>Immediately</a:t>
            </a:r>
            <a:r>
              <a:rPr lang="fa-IR" sz="2400" b="1" dirty="0">
                <a:solidFill>
                  <a:srgbClr val="FF0000"/>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تعداد ارجاعات به مقاله هاي منتشر شده مجله در سال مورد ارزيابي تقسيم بر تعداد مقاله هـاي منتشر شده در همان سال مجله مذكور است . اين شاخص در حقيقت شيب رشد منحني ارجاعات را بيان مي كنـد.</a:t>
            </a:r>
          </a:p>
          <a:p>
            <a:pPr marL="285750" indent="-285750" algn="just" rtl="1">
              <a:lnSpc>
                <a:spcPct val="210000"/>
              </a:lnSpc>
              <a:buFont typeface="Arial" panose="020B0604020202020204" pitchFamily="34" charset="0"/>
              <a:buChar char="•"/>
            </a:pPr>
            <a:endParaRPr lang="fa-IR" sz="2000" b="1" dirty="0" smtClean="0">
              <a:solidFill>
                <a:srgbClr val="FF0000"/>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2400" b="1" dirty="0">
                <a:solidFill>
                  <a:srgbClr val="FF0000"/>
                </a:solidFill>
                <a:latin typeface="Times New Roman" pitchFamily="18" charset="0"/>
                <a:cs typeface="B Nazanin" pitchFamily="2" charset="-78"/>
              </a:rPr>
              <a:t>شاخص نيمه عمر(</a:t>
            </a:r>
            <a:r>
              <a:rPr lang="en-US" sz="2400" b="1" dirty="0">
                <a:solidFill>
                  <a:srgbClr val="FF0000"/>
                </a:solidFill>
                <a:latin typeface="Times New Roman" pitchFamily="18" charset="0"/>
                <a:cs typeface="B Nazanin" pitchFamily="2" charset="-78"/>
              </a:rPr>
              <a:t>Cited Half-time</a:t>
            </a:r>
            <a:r>
              <a:rPr lang="fa-IR" sz="2400" b="1" dirty="0">
                <a:solidFill>
                  <a:srgbClr val="FF0000"/>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نيمه عمر ارجاعات يا نيمه عمر استناد، تعداد سال هايي است كه از سال ارزيابي بايد</a:t>
            </a:r>
            <a:r>
              <a:rPr lang="en-US" sz="2000" b="1" dirty="0" smtClean="0">
                <a:solidFill>
                  <a:schemeClr val="tx1"/>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به عقب برگشت تا</a:t>
            </a:r>
            <a:r>
              <a:rPr lang="en-US" sz="2000" b="1" dirty="0" smtClean="0">
                <a:solidFill>
                  <a:schemeClr val="tx1"/>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شاهد</a:t>
            </a:r>
            <a:r>
              <a:rPr lang="en-US" sz="2000" b="1" dirty="0" smtClean="0">
                <a:solidFill>
                  <a:schemeClr val="tx1"/>
                </a:solidFill>
                <a:latin typeface="Times New Roman" pitchFamily="18" charset="0"/>
                <a:cs typeface="B Nazanin" pitchFamily="2" charset="-78"/>
              </a:rPr>
              <a:t> </a:t>
            </a:r>
            <a:r>
              <a:rPr lang="fa-IR" sz="2000" b="1" dirty="0" smtClean="0">
                <a:solidFill>
                  <a:schemeClr val="tx1"/>
                </a:solidFill>
                <a:latin typeface="Times New Roman" pitchFamily="18" charset="0"/>
                <a:cs typeface="B Nazanin" pitchFamily="2" charset="-78"/>
              </a:rPr>
              <a:t>پنجاه درصد كل ارجاعات به مجله در سال مورد ارزيابي باشيم. </a:t>
            </a:r>
            <a:endParaRPr lang="en-US" sz="2000" b="1" dirty="0" smtClean="0">
              <a:solidFill>
                <a:schemeClr val="tx1"/>
              </a:solidFill>
              <a:latin typeface="Times New Roman" pitchFamily="18" charset="0"/>
              <a:cs typeface="B Nazanin" pitchFamily="2" charset="-78"/>
            </a:endParaRPr>
          </a:p>
          <a:p>
            <a:pPr marL="285750" indent="-285750" algn="just" rtl="1">
              <a:lnSpc>
                <a:spcPct val="210000"/>
              </a:lnSpc>
              <a:buFont typeface="Arial" panose="020B0604020202020204" pitchFamily="34" charset="0"/>
              <a:buChar char="•"/>
            </a:pPr>
            <a:r>
              <a:rPr lang="fa-IR" sz="1800" b="1" dirty="0" smtClean="0">
                <a:solidFill>
                  <a:srgbClr val="1F497D"/>
                </a:solidFill>
                <a:latin typeface="Arial"/>
                <a:ea typeface="+mj-ea"/>
                <a:cs typeface="B Nazanin" pitchFamily="2" charset="-78"/>
              </a:rPr>
              <a:t>در حقيقت سـرعت</a:t>
            </a:r>
            <a:r>
              <a:rPr lang="en-US" sz="1800" b="1" dirty="0" smtClean="0">
                <a:solidFill>
                  <a:srgbClr val="1F497D"/>
                </a:solidFill>
                <a:latin typeface="Arial"/>
                <a:ea typeface="+mj-ea"/>
                <a:cs typeface="B Nazanin" pitchFamily="2" charset="-78"/>
              </a:rPr>
              <a:t> </a:t>
            </a:r>
            <a:r>
              <a:rPr lang="fa-IR" sz="1800" b="1" dirty="0" smtClean="0">
                <a:solidFill>
                  <a:srgbClr val="1F497D"/>
                </a:solidFill>
                <a:latin typeface="Arial"/>
                <a:ea typeface="+mj-ea"/>
                <a:cs typeface="B Nazanin" pitchFamily="2" charset="-78"/>
              </a:rPr>
              <a:t>كاهش ميزان ارجاعات به مجله را بيان مي كند. </a:t>
            </a:r>
            <a:endParaRPr lang="en-US" sz="1800" b="1" dirty="0" smtClean="0">
              <a:solidFill>
                <a:srgbClr val="1F497D"/>
              </a:solidFill>
              <a:latin typeface="Arial"/>
              <a:ea typeface="+mj-ea"/>
              <a:cs typeface="B Nazanin" pitchFamily="2" charset="-78"/>
            </a:endParaRPr>
          </a:p>
          <a:p>
            <a:pPr marL="285750" indent="-285750" algn="just" rtl="1">
              <a:lnSpc>
                <a:spcPct val="210000"/>
              </a:lnSpc>
              <a:buFont typeface="Arial" panose="020B0604020202020204" pitchFamily="34" charset="0"/>
              <a:buChar char="•"/>
            </a:pPr>
            <a:r>
              <a:rPr lang="fa-IR" sz="1800" b="1" dirty="0" smtClean="0">
                <a:solidFill>
                  <a:srgbClr val="1F497D"/>
                </a:solidFill>
                <a:latin typeface="Arial"/>
                <a:ea typeface="+mj-ea"/>
                <a:cs typeface="B Nazanin" pitchFamily="2" charset="-78"/>
              </a:rPr>
              <a:t>بديهي است كه وقتي مقاله هاي يك مجله ارزش</a:t>
            </a:r>
            <a:r>
              <a:rPr lang="en-US" sz="1800" b="1" dirty="0" smtClean="0">
                <a:solidFill>
                  <a:srgbClr val="1F497D"/>
                </a:solidFill>
                <a:latin typeface="Arial"/>
                <a:ea typeface="+mj-ea"/>
                <a:cs typeface="B Nazanin" pitchFamily="2" charset="-78"/>
              </a:rPr>
              <a:t> </a:t>
            </a:r>
            <a:r>
              <a:rPr lang="fa-IR" sz="1800" b="1" dirty="0" smtClean="0">
                <a:solidFill>
                  <a:srgbClr val="1F497D"/>
                </a:solidFill>
                <a:latin typeface="Arial"/>
                <a:ea typeface="+mj-ea"/>
                <a:cs typeface="B Nazanin" pitchFamily="2" charset="-78"/>
              </a:rPr>
              <a:t>خـود را بـراي ارجاعات، زود از دسـت</a:t>
            </a:r>
            <a:r>
              <a:rPr lang="en-US" sz="1800" b="1" dirty="0" smtClean="0">
                <a:solidFill>
                  <a:srgbClr val="1F497D"/>
                </a:solidFill>
                <a:latin typeface="Arial"/>
                <a:ea typeface="+mj-ea"/>
                <a:cs typeface="B Nazanin" pitchFamily="2" charset="-78"/>
              </a:rPr>
              <a:t> </a:t>
            </a:r>
            <a:r>
              <a:rPr lang="fa-IR" sz="1800" b="1" dirty="0" smtClean="0">
                <a:solidFill>
                  <a:srgbClr val="1F497D"/>
                </a:solidFill>
                <a:latin typeface="Arial"/>
                <a:ea typeface="+mj-ea"/>
                <a:cs typeface="B Nazanin" pitchFamily="2" charset="-78"/>
              </a:rPr>
              <a:t>بدهند(مقاله ها سطحي باشند و خيلي زود بي ارزش</a:t>
            </a:r>
            <a:r>
              <a:rPr lang="en-US" sz="1800" b="1" dirty="0" smtClean="0">
                <a:solidFill>
                  <a:srgbClr val="1F497D"/>
                </a:solidFill>
                <a:latin typeface="Arial"/>
                <a:ea typeface="+mj-ea"/>
                <a:cs typeface="B Nazanin" pitchFamily="2" charset="-78"/>
              </a:rPr>
              <a:t> </a:t>
            </a:r>
            <a:r>
              <a:rPr lang="fa-IR" sz="1800" b="1" dirty="0" smtClean="0">
                <a:solidFill>
                  <a:srgbClr val="1F497D"/>
                </a:solidFill>
                <a:latin typeface="Arial"/>
                <a:ea typeface="+mj-ea"/>
                <a:cs typeface="B Nazanin" pitchFamily="2" charset="-78"/>
              </a:rPr>
              <a:t>شوند)، تنها به مقاله هاي جديد مجله ارجاع داده مي شود .</a:t>
            </a:r>
          </a:p>
          <a:p>
            <a:pPr algn="just" rtl="1"/>
            <a:endParaRPr lang="fa-IR" sz="1800" b="1" dirty="0" smtClean="0">
              <a:solidFill>
                <a:schemeClr val="tx2"/>
              </a:solidFill>
              <a:latin typeface="Arial"/>
              <a:ea typeface="+mj-ea"/>
              <a:cs typeface="B Nazanin" pitchFamily="2" charset="-78"/>
            </a:endParaRPr>
          </a:p>
          <a:p>
            <a:pPr algn="just" rtl="1"/>
            <a:endParaRPr lang="en-US" sz="1800" b="1" dirty="0">
              <a:solidFill>
                <a:srgbClr val="333333"/>
              </a:solidFill>
              <a:latin typeface="Arial"/>
              <a:ea typeface="+mj-ea"/>
              <a:cs typeface="B Nazanin" pitchFamily="2" charset="-78"/>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0C06002-D158-422F-A418-CD677B543C19}"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4055203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159652"/>
            <a:ext cx="12192000" cy="698348"/>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12192000" cy="1227191"/>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324303" y="404664"/>
            <a:ext cx="9679944" cy="585698"/>
          </a:xfrm>
        </p:spPr>
        <p:txBody>
          <a:bodyPr>
            <a:noAutofit/>
          </a:bodyPr>
          <a:lstStyle/>
          <a:p>
            <a:pPr rtl="1"/>
            <a:r>
              <a:rPr lang="fa-IR" sz="3200" b="1" dirty="0">
                <a:solidFill>
                  <a:srgbClr val="00ADEE"/>
                </a:solidFill>
                <a:latin typeface="LubalinGraphStd-Demi"/>
                <a:ea typeface="+mn-ea"/>
                <a:cs typeface="0 Nazanin Bold" panose="00000700000000000000" pitchFamily="2" charset="-78"/>
              </a:rPr>
              <a:t>تعاریف</a:t>
            </a:r>
            <a:endParaRPr lang="en-US" sz="3200" b="1" dirty="0">
              <a:solidFill>
                <a:srgbClr val="00ADEE"/>
              </a:solidFill>
              <a:latin typeface="LubalinGraphStd-Demi"/>
              <a:ea typeface="+mn-ea"/>
              <a:cs typeface="0 Nazanin Bold" panose="00000700000000000000" pitchFamily="2" charset="-78"/>
            </a:endParaRP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04247" y="151848"/>
            <a:ext cx="1156305" cy="1009873"/>
          </a:xfrm>
          <a:prstGeom prst="rect">
            <a:avLst/>
          </a:prstGeom>
        </p:spPr>
      </p:pic>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5857" y="98963"/>
            <a:ext cx="931896" cy="1009814"/>
          </a:xfrm>
          <a:prstGeom prst="rect">
            <a:avLst/>
          </a:prstGeom>
        </p:spPr>
      </p:pic>
      <p:sp>
        <p:nvSpPr>
          <p:cNvPr id="7" name="Slide Number Placeholder 6">
            <a:extLst>
              <a:ext uri="{FF2B5EF4-FFF2-40B4-BE49-F238E27FC236}">
                <a16:creationId xmlns:a16="http://schemas.microsoft.com/office/drawing/2014/main" id="{027A2B05-BABA-4C4F-BB9A-11E1A3ACBEA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50E2B4-BD50-4AA4-942F-7A5CD726CF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Connector 7"/>
          <p:cNvCxnSpPr/>
          <p:nvPr/>
        </p:nvCxnSpPr>
        <p:spPr>
          <a:xfrm>
            <a:off x="0" y="1227191"/>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0" y="6159652"/>
            <a:ext cx="12192000" cy="1308"/>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255857" y="1425198"/>
            <a:ext cx="11647109" cy="4496317"/>
          </a:xfrm>
        </p:spPr>
        <p:txBody>
          <a:bodyPr anchor="t">
            <a:normAutofit/>
          </a:bodyPr>
          <a:lstStyle/>
          <a:p>
            <a:pPr marL="285750" indent="-285750" algn="just" rtl="1">
              <a:lnSpc>
                <a:spcPct val="210000"/>
              </a:lnSpc>
              <a:buFont typeface="Arial" panose="020B0604020202020204" pitchFamily="34" charset="0"/>
              <a:buChar char="•"/>
            </a:pPr>
            <a:r>
              <a:rPr lang="fa-IR" sz="2000" b="1" dirty="0">
                <a:solidFill>
                  <a:srgbClr val="FF0000"/>
                </a:solidFill>
                <a:latin typeface="Times New Roman" pitchFamily="18" charset="0"/>
                <a:cs typeface="B Nazanin" pitchFamily="2" charset="-78"/>
              </a:rPr>
              <a:t>ضریب </a:t>
            </a:r>
            <a:r>
              <a:rPr lang="fa-IR" sz="2000" b="1" dirty="0" smtClean="0">
                <a:solidFill>
                  <a:srgbClr val="FF0000"/>
                </a:solidFill>
                <a:latin typeface="Times New Roman" pitchFamily="18" charset="0"/>
                <a:cs typeface="B Nazanin" pitchFamily="2" charset="-78"/>
              </a:rPr>
              <a:t>تأثیر(</a:t>
            </a:r>
            <a:r>
              <a:rPr lang="en-US" sz="2000" b="1" dirty="0" smtClean="0">
                <a:solidFill>
                  <a:srgbClr val="FF0000"/>
                </a:solidFill>
                <a:latin typeface="Times New Roman" pitchFamily="18" charset="0"/>
                <a:cs typeface="B Nazanin" pitchFamily="2" charset="-78"/>
              </a:rPr>
              <a:t>Impact factor</a:t>
            </a:r>
            <a:r>
              <a:rPr lang="fa-IR" sz="2000" b="1" dirty="0" smtClean="0">
                <a:solidFill>
                  <a:srgbClr val="FF0000"/>
                </a:solidFill>
                <a:latin typeface="Times New Roman" pitchFamily="18" charset="0"/>
                <a:cs typeface="B Nazanin" pitchFamily="2" charset="-78"/>
              </a:rPr>
              <a:t>)</a:t>
            </a:r>
            <a:r>
              <a:rPr lang="en-US" sz="2000" b="1" dirty="0" smtClean="0">
                <a:solidFill>
                  <a:srgbClr val="FF0000"/>
                </a:solidFill>
                <a:latin typeface="Times New Roman" pitchFamily="18" charset="0"/>
                <a:cs typeface="B Nazanin" pitchFamily="2" charset="-78"/>
              </a:rPr>
              <a:t>:</a:t>
            </a:r>
            <a:r>
              <a:rPr lang="fa-IR" sz="2000" b="1" dirty="0" smtClean="0">
                <a:solidFill>
                  <a:srgbClr val="FF0000"/>
                </a:solidFill>
                <a:latin typeface="Times New Roman" pitchFamily="18" charset="0"/>
                <a:cs typeface="B Nazanin" pitchFamily="2" charset="-78"/>
              </a:rPr>
              <a:t> </a:t>
            </a:r>
            <a:r>
              <a:rPr lang="fa-IR" sz="2000" b="1" dirty="0">
                <a:solidFill>
                  <a:schemeClr val="tx1"/>
                </a:solidFill>
                <a:latin typeface="Times New Roman" pitchFamily="18" charset="0"/>
                <a:cs typeface="B Nazanin" pitchFamily="2" charset="-78"/>
              </a:rPr>
              <a:t>ضریب تأثیر یک مجله حاصل تقسیم تعداد ارجاعات به مقالات آن مجله، بر تعداد مقالات منتشرشده توسط مجله، در دوسال قبل از سال ارزیابی </a:t>
            </a:r>
            <a:r>
              <a:rPr lang="fa-IR" sz="2000" b="1" dirty="0" smtClean="0">
                <a:solidFill>
                  <a:schemeClr val="tx1"/>
                </a:solidFill>
                <a:latin typeface="Times New Roman" pitchFamily="18" charset="0"/>
                <a:cs typeface="B Nazanin" pitchFamily="2" charset="-78"/>
              </a:rPr>
              <a:t>است.</a:t>
            </a:r>
            <a:endParaRPr lang="fa-IR" sz="2000" b="1" dirty="0">
              <a:solidFill>
                <a:schemeClr val="tx1"/>
              </a:solidFill>
              <a:latin typeface="Times New Roman" pitchFamily="18" charset="0"/>
              <a:cs typeface="B Nazanin" pitchFamily="2" charset="-78"/>
            </a:endParaRPr>
          </a:p>
          <a:p>
            <a:pPr marL="342900" indent="-34290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مثال: اگر در سال </a:t>
            </a:r>
            <a:r>
              <a:rPr lang="en-US" sz="2000" b="1" dirty="0" smtClean="0">
                <a:solidFill>
                  <a:schemeClr val="tx1"/>
                </a:solidFill>
                <a:latin typeface="Times New Roman" pitchFamily="18" charset="0"/>
                <a:cs typeface="B Nazanin" pitchFamily="2" charset="-78"/>
              </a:rPr>
              <a:t>2022</a:t>
            </a:r>
            <a:r>
              <a:rPr lang="fa-IR" sz="2000" b="1" dirty="0" smtClean="0">
                <a:solidFill>
                  <a:schemeClr val="tx1"/>
                </a:solidFill>
                <a:latin typeface="Times New Roman" pitchFamily="18" charset="0"/>
                <a:cs typeface="B Nazanin" pitchFamily="2" charset="-78"/>
              </a:rPr>
              <a:t> بخواهیم </a:t>
            </a:r>
            <a:r>
              <a:rPr lang="en-US" sz="2000" b="1" dirty="0" smtClean="0">
                <a:solidFill>
                  <a:schemeClr val="tx1"/>
                </a:solidFill>
                <a:latin typeface="Times New Roman" pitchFamily="18" charset="0"/>
                <a:cs typeface="B Nazanin" pitchFamily="2" charset="-78"/>
              </a:rPr>
              <a:t>JIF</a:t>
            </a:r>
            <a:r>
              <a:rPr lang="fa-IR" sz="2000" b="1" dirty="0" smtClean="0">
                <a:solidFill>
                  <a:schemeClr val="tx1"/>
                </a:solidFill>
                <a:latin typeface="Times New Roman" pitchFamily="18" charset="0"/>
                <a:cs typeface="B Nazanin" pitchFamily="2" charset="-78"/>
              </a:rPr>
              <a:t> یک مجله را محاسبه کنیم:</a:t>
            </a:r>
          </a:p>
          <a:p>
            <a:pPr marL="342900" indent="-34290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درسال </a:t>
            </a:r>
            <a:r>
              <a:rPr lang="fa-IR" sz="2000" b="1" dirty="0">
                <a:solidFill>
                  <a:schemeClr val="tx1"/>
                </a:solidFill>
                <a:latin typeface="Times New Roman" pitchFamily="18" charset="0"/>
                <a:cs typeface="B Nazanin" pitchFamily="2" charset="-78"/>
              </a:rPr>
              <a:t>های </a:t>
            </a:r>
            <a:r>
              <a:rPr lang="en-US" sz="2000" b="1" dirty="0">
                <a:solidFill>
                  <a:schemeClr val="tx1"/>
                </a:solidFill>
                <a:latin typeface="Times New Roman" pitchFamily="18" charset="0"/>
                <a:cs typeface="B Nazanin" pitchFamily="2" charset="-78"/>
              </a:rPr>
              <a:t>2020</a:t>
            </a:r>
            <a:r>
              <a:rPr lang="fa-IR" sz="2000" b="1" dirty="0">
                <a:solidFill>
                  <a:schemeClr val="tx1"/>
                </a:solidFill>
                <a:latin typeface="Times New Roman" pitchFamily="18" charset="0"/>
                <a:cs typeface="B Nazanin" pitchFamily="2" charset="-78"/>
              </a:rPr>
              <a:t> و </a:t>
            </a:r>
            <a:r>
              <a:rPr lang="en-US" sz="2000" b="1" dirty="0">
                <a:solidFill>
                  <a:schemeClr val="tx1"/>
                </a:solidFill>
                <a:latin typeface="Times New Roman" pitchFamily="18" charset="0"/>
                <a:cs typeface="B Nazanin" pitchFamily="2" charset="-78"/>
              </a:rPr>
              <a:t>2021</a:t>
            </a:r>
            <a:r>
              <a:rPr lang="fa-IR" sz="2000" b="1" dirty="0" smtClean="0">
                <a:solidFill>
                  <a:schemeClr val="tx1"/>
                </a:solidFill>
                <a:latin typeface="Times New Roman" pitchFamily="18" charset="0"/>
                <a:cs typeface="B Nazanin" pitchFamily="2" charset="-78"/>
              </a:rPr>
              <a:t> تعداد 1648 و 1771 مقاله منتشر کرده است </a:t>
            </a:r>
          </a:p>
          <a:p>
            <a:pPr marL="342900" indent="-342900" algn="just" rtl="1">
              <a:lnSpc>
                <a:spcPct val="210000"/>
              </a:lnSpc>
              <a:buFont typeface="Arial" panose="020B0604020202020204" pitchFamily="34" charset="0"/>
              <a:buChar char="•"/>
            </a:pPr>
            <a:r>
              <a:rPr lang="fa-IR" sz="2000" b="1" dirty="0" smtClean="0">
                <a:solidFill>
                  <a:schemeClr val="tx1"/>
                </a:solidFill>
                <a:latin typeface="Times New Roman" pitchFamily="18" charset="0"/>
                <a:cs typeface="B Nazanin" pitchFamily="2" charset="-78"/>
              </a:rPr>
              <a:t>و در همان سال ها تعداد 3806 و 6129 استناد داشته است. </a:t>
            </a:r>
          </a:p>
          <a:p>
            <a:pPr algn="just">
              <a:lnSpc>
                <a:spcPct val="210000"/>
              </a:lnSpc>
            </a:pPr>
            <a:r>
              <a:rPr lang="en-US" sz="2000" b="1" dirty="0" smtClean="0">
                <a:solidFill>
                  <a:schemeClr val="tx1"/>
                </a:solidFill>
                <a:latin typeface="Times New Roman" pitchFamily="18" charset="0"/>
                <a:cs typeface="B Nazanin" pitchFamily="2" charset="-78"/>
              </a:rPr>
              <a:t>JIF= (6129+3806) / (1748 + 1771) = 2.906</a:t>
            </a:r>
          </a:p>
          <a:p>
            <a:pPr algn="just" rtl="1"/>
            <a:endParaRPr lang="fa-IR" sz="1800" b="1" dirty="0">
              <a:solidFill>
                <a:srgbClr val="1F497D"/>
              </a:solidFill>
              <a:latin typeface="Arial"/>
              <a:ea typeface="+mj-ea"/>
              <a:cs typeface="B Nazanin" pitchFamily="2" charset="-78"/>
            </a:endParaRPr>
          </a:p>
          <a:p>
            <a:pPr algn="just" rtl="1"/>
            <a:endParaRPr lang="fa-IR" sz="1800" b="1" dirty="0">
              <a:solidFill>
                <a:schemeClr val="tx2"/>
              </a:solidFill>
              <a:latin typeface="Arial"/>
              <a:ea typeface="+mj-ea"/>
              <a:cs typeface="B Nazanin" pitchFamily="2" charset="-78"/>
            </a:endParaRPr>
          </a:p>
          <a:p>
            <a:pPr algn="just" rtl="1"/>
            <a:endParaRPr lang="en-US" sz="1800" b="1" dirty="0">
              <a:solidFill>
                <a:srgbClr val="333333"/>
              </a:solidFill>
              <a:latin typeface="Arial"/>
              <a:ea typeface="+mj-ea"/>
              <a:cs typeface="B Nazanin" pitchFamily="2" charset="-78"/>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http://islab.ceit.aut.ac.ir/</a:t>
            </a: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Date Placeholder 9"/>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DDF031F7-3031-4CF6-9078-FBAAC37A06D4}" type="datetime1">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t>6/6/2022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85278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2553</TotalTime>
  <Words>2484</Words>
  <Application>Microsoft Office PowerPoint</Application>
  <PresentationFormat>Widescreen</PresentationFormat>
  <Paragraphs>308</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0 Nazanin</vt:lpstr>
      <vt:lpstr>0 Nazanin Bold</vt:lpstr>
      <vt:lpstr>Arial</vt:lpstr>
      <vt:lpstr>B Nazanin</vt:lpstr>
      <vt:lpstr>B Roya</vt:lpstr>
      <vt:lpstr>Calibri</vt:lpstr>
      <vt:lpstr>LubalinGraphStd-Demi</vt:lpstr>
      <vt:lpstr>Times New Roman</vt:lpstr>
      <vt:lpstr>3_Office Theme</vt:lpstr>
      <vt:lpstr>به نام خدا  روش ارزیابی مقالات و مجلات علمی     استاد: عبدالله زاده ارائه دهنده: ایمان زنگنه </vt:lpstr>
      <vt:lpstr>فهرست</vt:lpstr>
      <vt:lpstr>تعاریف</vt:lpstr>
      <vt:lpstr>تعاریف</vt:lpstr>
      <vt:lpstr>تعاریف</vt:lpstr>
      <vt:lpstr>تعاریف</vt:lpstr>
      <vt:lpstr>تعاریف</vt:lpstr>
      <vt:lpstr>تعاریف</vt:lpstr>
      <vt:lpstr>تعاریف</vt:lpstr>
      <vt:lpstr>تعاریف</vt:lpstr>
      <vt:lpstr>تعاریف</vt:lpstr>
      <vt:lpstr>پایگاه های علمی بین المللی و داخلی</vt:lpstr>
      <vt:lpstr>پایگاه های علمی بین المللی و داخلی</vt:lpstr>
      <vt:lpstr>پایگاه های علمی بین المللی و داخلی</vt:lpstr>
      <vt:lpstr>پایگاه های علمی بین المللی و داخلی</vt:lpstr>
      <vt:lpstr>پایگاه های علمی بین المللی و داخلی</vt:lpstr>
      <vt:lpstr>پایگاه های علمی بین المللی و داخلی</vt:lpstr>
      <vt:lpstr>پایگاه های علمی بین المللی و داخلی</vt:lpstr>
      <vt:lpstr>پایگاه های علمی بین المللی و داخلی</vt:lpstr>
      <vt:lpstr>پایگاه های علمی بین المللی و داخلی</vt:lpstr>
      <vt:lpstr>پایگاه های علمی بین المللی و داخلی</vt:lpstr>
      <vt:lpstr>ارزیابی مقالات و مجلات در پایگاه های مختلف</vt:lpstr>
      <vt:lpstr>ارزیابی مقالات و مجلات در پایگاه های مختلف</vt:lpstr>
      <vt:lpstr>ارزیابی مقالات و مجلات در پایگاه های مختلف</vt:lpstr>
      <vt:lpstr>ارزیابی مقالات و مجلات در پایگاه های مختلف</vt:lpstr>
      <vt:lpstr>ارزیابی مقالات و مجلات در پایگاه های مختلف</vt:lpstr>
      <vt:lpstr>ارزیابی مقالات و مجلات در پایگاه های مختلف</vt:lpstr>
      <vt:lpstr>منابع</vt:lpstr>
    </vt:vector>
  </TitlesOfParts>
  <Company>Novin Pendar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  Review and State of Art of Fog Computing    استاد: کلباسی ارائه دهنده: ایمان زنگنه</dc:title>
  <dc:creator>NP</dc:creator>
  <cp:lastModifiedBy>NP</cp:lastModifiedBy>
  <cp:revision>144</cp:revision>
  <dcterms:created xsi:type="dcterms:W3CDTF">2022-05-05T20:03:38Z</dcterms:created>
  <dcterms:modified xsi:type="dcterms:W3CDTF">2022-06-06T08:04:10Z</dcterms:modified>
</cp:coreProperties>
</file>