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747" r:id="rId3"/>
    <p:sldId id="757" r:id="rId4"/>
    <p:sldId id="749" r:id="rId5"/>
    <p:sldId id="752" r:id="rId6"/>
    <p:sldId id="750" r:id="rId7"/>
    <p:sldId id="751" r:id="rId8"/>
    <p:sldId id="753" r:id="rId9"/>
    <p:sldId id="754" r:id="rId10"/>
    <p:sldId id="755" r:id="rId11"/>
    <p:sldId id="758" r:id="rId12"/>
    <p:sldId id="760" r:id="rId13"/>
    <p:sldId id="761" r:id="rId14"/>
    <p:sldId id="762" r:id="rId15"/>
    <p:sldId id="746" r:id="rId16"/>
  </p:sldIdLst>
  <p:sldSz cx="9144000" cy="6858000" type="screen4x3"/>
  <p:notesSz cx="6954838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19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8838"/>
    <a:srgbClr val="182D15"/>
    <a:srgbClr val="417838"/>
    <a:srgbClr val="26DBEE"/>
    <a:srgbClr val="DAF187"/>
    <a:srgbClr val="DFF088"/>
    <a:srgbClr val="CAE565"/>
    <a:srgbClr val="CCB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8579" autoAdjust="0"/>
  </p:normalViewPr>
  <p:slideViewPr>
    <p:cSldViewPr>
      <p:cViewPr varScale="1">
        <p:scale>
          <a:sx n="89" d="100"/>
          <a:sy n="89" d="100"/>
        </p:scale>
        <p:origin x="127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200"/>
    </p:cViewPr>
  </p:sorterViewPr>
  <p:notesViewPr>
    <p:cSldViewPr>
      <p:cViewPr varScale="1">
        <p:scale>
          <a:sx n="66" d="100"/>
          <a:sy n="66" d="100"/>
        </p:scale>
        <p:origin x="-2760" y="-114"/>
      </p:cViewPr>
      <p:guideLst>
        <p:guide orient="horz" pos="2932"/>
        <p:guide pos="219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4065" cy="466379"/>
          </a:xfrm>
          <a:prstGeom prst="rect">
            <a:avLst/>
          </a:prstGeom>
        </p:spPr>
        <p:txBody>
          <a:bodyPr vert="horz" lIns="87910" tIns="43955" rIns="87910" bIns="4395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264" y="0"/>
            <a:ext cx="3014065" cy="466379"/>
          </a:xfrm>
          <a:prstGeom prst="rect">
            <a:avLst/>
          </a:prstGeom>
        </p:spPr>
        <p:txBody>
          <a:bodyPr vert="horz" lIns="87910" tIns="43955" rIns="87910" bIns="43955" rtlCol="0"/>
          <a:lstStyle>
            <a:lvl1pPr algn="r">
              <a:defRPr sz="1200"/>
            </a:lvl1pPr>
          </a:lstStyle>
          <a:p>
            <a:fld id="{DA987A6D-6077-48B4-8BA2-91C8438E89E2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722"/>
            <a:ext cx="3014065" cy="466378"/>
          </a:xfrm>
          <a:prstGeom prst="rect">
            <a:avLst/>
          </a:prstGeom>
        </p:spPr>
        <p:txBody>
          <a:bodyPr vert="horz" lIns="87910" tIns="43955" rIns="87910" bIns="4395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264" y="8842722"/>
            <a:ext cx="3014065" cy="466378"/>
          </a:xfrm>
          <a:prstGeom prst="rect">
            <a:avLst/>
          </a:prstGeom>
        </p:spPr>
        <p:txBody>
          <a:bodyPr vert="horz" lIns="87910" tIns="43955" rIns="87910" bIns="43955" rtlCol="0" anchor="b"/>
          <a:lstStyle>
            <a:lvl1pPr algn="r">
              <a:defRPr sz="1200"/>
            </a:lvl1pPr>
          </a:lstStyle>
          <a:p>
            <a:fld id="{B9BFBEA0-245F-46FA-8956-E3BFCA523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568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5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03864F-60D1-4B38-A3D2-46CA1C7C2293}" type="datetimeFigureOut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5" y="8842030"/>
            <a:ext cx="3013763" cy="465455"/>
          </a:xfrm>
          <a:prstGeom prst="rect">
            <a:avLst/>
          </a:prstGeom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A0E4B50-D747-4ABA-B1FC-777CFA65EEB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472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FE47773-A88C-4F64-A134-012311F42DD5}" type="slidenum">
              <a:rPr lang="ar-SA" smtClean="0">
                <a:cs typeface="B Zar" pitchFamily="2" charset="-78"/>
              </a:rPr>
              <a:pPr/>
              <a:t>1</a:t>
            </a:fld>
            <a:endParaRPr lang="en-US" smtClean="0">
              <a:cs typeface="B Zar" pitchFamily="2" charset="-78"/>
            </a:endParaRPr>
          </a:p>
        </p:txBody>
      </p:sp>
      <p:sp>
        <p:nvSpPr>
          <p:cNvPr id="29701" name="Header Placeholder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cs typeface="B Zar" pitchFamily="2" charset="-7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61AA9A-F324-4095-86E5-9F910DF6A605}" type="slidenum">
              <a:rPr lang="ar-SA" smtClean="0">
                <a:cs typeface="B Zar" pitchFamily="2" charset="-78"/>
              </a:rPr>
              <a:pPr/>
              <a:t>10</a:t>
            </a:fld>
            <a:endParaRPr lang="en-US" smtClean="0">
              <a:cs typeface="B Zar" pitchFamily="2" charset="-78"/>
            </a:endParaRPr>
          </a:p>
        </p:txBody>
      </p:sp>
      <p:sp>
        <p:nvSpPr>
          <p:cNvPr id="30725" name="Header Placeholder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938639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61AA9A-F324-4095-86E5-9F910DF6A605}" type="slidenum">
              <a:rPr lang="ar-SA" smtClean="0">
                <a:cs typeface="B Zar" pitchFamily="2" charset="-78"/>
              </a:rPr>
              <a:pPr/>
              <a:t>11</a:t>
            </a:fld>
            <a:endParaRPr lang="en-US" smtClean="0">
              <a:cs typeface="B Zar" pitchFamily="2" charset="-78"/>
            </a:endParaRPr>
          </a:p>
        </p:txBody>
      </p:sp>
      <p:sp>
        <p:nvSpPr>
          <p:cNvPr id="30725" name="Header Placeholder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4724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61AA9A-F324-4095-86E5-9F910DF6A605}" type="slidenum">
              <a:rPr lang="ar-SA" smtClean="0">
                <a:cs typeface="B Zar" pitchFamily="2" charset="-78"/>
              </a:rPr>
              <a:pPr/>
              <a:t>12</a:t>
            </a:fld>
            <a:endParaRPr lang="en-US" smtClean="0">
              <a:cs typeface="B Zar" pitchFamily="2" charset="-78"/>
            </a:endParaRPr>
          </a:p>
        </p:txBody>
      </p:sp>
      <p:sp>
        <p:nvSpPr>
          <p:cNvPr id="30725" name="Header Placeholder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517636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61AA9A-F324-4095-86E5-9F910DF6A605}" type="slidenum">
              <a:rPr lang="ar-SA" smtClean="0">
                <a:cs typeface="B Zar" pitchFamily="2" charset="-78"/>
              </a:rPr>
              <a:pPr/>
              <a:t>13</a:t>
            </a:fld>
            <a:endParaRPr lang="en-US" smtClean="0">
              <a:cs typeface="B Zar" pitchFamily="2" charset="-78"/>
            </a:endParaRPr>
          </a:p>
        </p:txBody>
      </p:sp>
      <p:sp>
        <p:nvSpPr>
          <p:cNvPr id="30725" name="Header Placeholder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006891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61AA9A-F324-4095-86E5-9F910DF6A605}" type="slidenum">
              <a:rPr lang="ar-SA" smtClean="0">
                <a:cs typeface="B Zar" pitchFamily="2" charset="-78"/>
              </a:rPr>
              <a:pPr/>
              <a:t>14</a:t>
            </a:fld>
            <a:endParaRPr lang="en-US" smtClean="0">
              <a:cs typeface="B Zar" pitchFamily="2" charset="-78"/>
            </a:endParaRPr>
          </a:p>
        </p:txBody>
      </p:sp>
      <p:sp>
        <p:nvSpPr>
          <p:cNvPr id="30725" name="Header Placeholder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16009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61AA9A-F324-4095-86E5-9F910DF6A605}" type="slidenum">
              <a:rPr lang="ar-SA" smtClean="0">
                <a:solidFill>
                  <a:prstClr val="black"/>
                </a:solidFill>
                <a:cs typeface="B Zar" pitchFamily="2" charset="-78"/>
              </a:rPr>
              <a:pPr/>
              <a:t>15</a:t>
            </a:fld>
            <a:endParaRPr lang="en-US" smtClean="0">
              <a:solidFill>
                <a:prstClr val="black"/>
              </a:solidFill>
              <a:cs typeface="B Zar" pitchFamily="2" charset="-78"/>
            </a:endParaRPr>
          </a:p>
        </p:txBody>
      </p:sp>
      <p:sp>
        <p:nvSpPr>
          <p:cNvPr id="30725" name="Header Placeholder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mtClean="0">
              <a:solidFill>
                <a:prstClr val="black"/>
              </a:solidFill>
              <a:cs typeface="B Zar" pitchFamily="2" charset="-7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61AA9A-F324-4095-86E5-9F910DF6A605}" type="slidenum">
              <a:rPr lang="ar-SA" smtClean="0">
                <a:cs typeface="B Zar" pitchFamily="2" charset="-78"/>
              </a:rPr>
              <a:pPr/>
              <a:t>2</a:t>
            </a:fld>
            <a:endParaRPr lang="en-US" smtClean="0">
              <a:cs typeface="B Zar" pitchFamily="2" charset="-78"/>
            </a:endParaRPr>
          </a:p>
        </p:txBody>
      </p:sp>
      <p:sp>
        <p:nvSpPr>
          <p:cNvPr id="30725" name="Header Placeholder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82430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61AA9A-F324-4095-86E5-9F910DF6A605}" type="slidenum">
              <a:rPr lang="ar-SA" smtClean="0">
                <a:cs typeface="B Zar" pitchFamily="2" charset="-78"/>
              </a:rPr>
              <a:pPr/>
              <a:t>3</a:t>
            </a:fld>
            <a:endParaRPr lang="en-US" smtClean="0">
              <a:cs typeface="B Zar" pitchFamily="2" charset="-78"/>
            </a:endParaRPr>
          </a:p>
        </p:txBody>
      </p:sp>
      <p:sp>
        <p:nvSpPr>
          <p:cNvPr id="30725" name="Header Placeholder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03312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61AA9A-F324-4095-86E5-9F910DF6A605}" type="slidenum">
              <a:rPr lang="ar-SA" smtClean="0">
                <a:cs typeface="B Zar" pitchFamily="2" charset="-78"/>
              </a:rPr>
              <a:pPr/>
              <a:t>4</a:t>
            </a:fld>
            <a:endParaRPr lang="en-US" smtClean="0">
              <a:cs typeface="B Zar" pitchFamily="2" charset="-78"/>
            </a:endParaRPr>
          </a:p>
        </p:txBody>
      </p:sp>
      <p:sp>
        <p:nvSpPr>
          <p:cNvPr id="30725" name="Header Placeholder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89425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61AA9A-F324-4095-86E5-9F910DF6A605}" type="slidenum">
              <a:rPr lang="ar-SA" smtClean="0">
                <a:cs typeface="B Zar" pitchFamily="2" charset="-78"/>
              </a:rPr>
              <a:pPr/>
              <a:t>5</a:t>
            </a:fld>
            <a:endParaRPr lang="en-US" smtClean="0">
              <a:cs typeface="B Zar" pitchFamily="2" charset="-78"/>
            </a:endParaRPr>
          </a:p>
        </p:txBody>
      </p:sp>
      <p:sp>
        <p:nvSpPr>
          <p:cNvPr id="30725" name="Header Placeholder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63477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61AA9A-F324-4095-86E5-9F910DF6A605}" type="slidenum">
              <a:rPr lang="ar-SA" smtClean="0">
                <a:cs typeface="B Zar" pitchFamily="2" charset="-78"/>
              </a:rPr>
              <a:pPr/>
              <a:t>6</a:t>
            </a:fld>
            <a:endParaRPr lang="en-US" smtClean="0">
              <a:cs typeface="B Zar" pitchFamily="2" charset="-78"/>
            </a:endParaRPr>
          </a:p>
        </p:txBody>
      </p:sp>
      <p:sp>
        <p:nvSpPr>
          <p:cNvPr id="30725" name="Header Placeholder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29458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61AA9A-F324-4095-86E5-9F910DF6A605}" type="slidenum">
              <a:rPr lang="ar-SA" smtClean="0">
                <a:cs typeface="B Zar" pitchFamily="2" charset="-78"/>
              </a:rPr>
              <a:pPr/>
              <a:t>7</a:t>
            </a:fld>
            <a:endParaRPr lang="en-US" smtClean="0">
              <a:cs typeface="B Zar" pitchFamily="2" charset="-78"/>
            </a:endParaRPr>
          </a:p>
        </p:txBody>
      </p:sp>
      <p:sp>
        <p:nvSpPr>
          <p:cNvPr id="30725" name="Header Placeholder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854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61AA9A-F324-4095-86E5-9F910DF6A605}" type="slidenum">
              <a:rPr lang="ar-SA" smtClean="0">
                <a:cs typeface="B Zar" pitchFamily="2" charset="-78"/>
              </a:rPr>
              <a:pPr/>
              <a:t>8</a:t>
            </a:fld>
            <a:endParaRPr lang="en-US" smtClean="0">
              <a:cs typeface="B Zar" pitchFamily="2" charset="-78"/>
            </a:endParaRPr>
          </a:p>
        </p:txBody>
      </p:sp>
      <p:sp>
        <p:nvSpPr>
          <p:cNvPr id="30725" name="Header Placeholder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9724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61AA9A-F324-4095-86E5-9F910DF6A605}" type="slidenum">
              <a:rPr lang="ar-SA" smtClean="0">
                <a:cs typeface="B Zar" pitchFamily="2" charset="-78"/>
              </a:rPr>
              <a:pPr/>
              <a:t>9</a:t>
            </a:fld>
            <a:endParaRPr lang="en-US" smtClean="0">
              <a:cs typeface="B Zar" pitchFamily="2" charset="-78"/>
            </a:endParaRPr>
          </a:p>
        </p:txBody>
      </p:sp>
      <p:sp>
        <p:nvSpPr>
          <p:cNvPr id="30725" name="Header Placeholder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26371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1585B-ECA6-48C3-9002-E27D09FB72EE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جلوگیری از هرزنامه با استفاده از آنتولوژی و اطلاعات شبکه‌های اجتماعی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E5E58-FE83-48E3-B0BA-0EC0A877B26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4B047-151A-45BE-ADEB-B10EBE2E723B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جلوگیری از هرزنامه با استفاده از آنتولوژی و اطلاعات شبکه‌های اجتماعی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2940D-A1F5-424D-8E60-53192DAC432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35C30-C2B0-4EC7-9532-512BA73B78D0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جلوگیری از هرزنامه با استفاده از آنتولوژی و اطلاعات شبکه‌های اجتماعی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53085-40B2-496A-870E-F27813ED06A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BEAAFC-808A-4D49-84FA-38FF30B879AC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a-IR"/>
              <a:t>جلوگیری از هرزنامه با استفاده از آنتولوژی و اطلاعات شبکه‌های اجتماعی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Trebuchet MS" pitchFamily="34" charset="0"/>
                <a:cs typeface="B Zar" pitchFamily="2" charset="-78"/>
              </a:defRPr>
            </a:lvl1pPr>
          </a:lstStyle>
          <a:p>
            <a:pPr>
              <a:defRPr/>
            </a:pPr>
            <a:fld id="{54B62A3D-913F-475C-BDD2-EDBEE1BADA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69" r:id="rId3"/>
  </p:sldLayoutIdLst>
  <p:transition>
    <p:fade/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  <a:cs typeface="B Zar" pitchFamily="2" charset="-7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  <a:cs typeface="B Zar" pitchFamily="2" charset="-7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  <a:cs typeface="B Zar" pitchFamily="2" charset="-7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  <a:cs typeface="B Zar" pitchFamily="2" charset="-7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  <a:cs typeface="B Zar" pitchFamily="2" charset="-7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  <a:cs typeface="B Zar" pitchFamily="2" charset="-7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  <a:cs typeface="B Zar" pitchFamily="2" charset="-7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  <a:cs typeface="B Zar" pitchFamily="2" charset="-7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science/article/pii/S0164121216302321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iteseerx.ist.psu.edu/viewdoc/summary?doi=10.1.1.117.471" TargetMode="External"/><Relationship Id="rId5" Type="http://schemas.openxmlformats.org/officeDocument/2006/relationships/hyperlink" Target="https://www.sciencedirect.com/science/article/pii/S0950584915000646" TargetMode="External"/><Relationship Id="rId4" Type="http://schemas.openxmlformats.org/officeDocument/2006/relationships/hyperlink" Target="https://ieeexplore.ieee.org/document/1377125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83D44"/>
            </a:gs>
            <a:gs pos="100000">
              <a:srgbClr val="58707E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0" y="714356"/>
            <a:ext cx="9144000" cy="1714512"/>
          </a:xfrm>
          <a:gradFill>
            <a:gsLst>
              <a:gs pos="54000">
                <a:srgbClr val="DFF088">
                  <a:alpha val="95294"/>
                </a:srgbClr>
              </a:gs>
              <a:gs pos="100000">
                <a:srgbClr val="58707E"/>
              </a:gs>
              <a:gs pos="100000">
                <a:srgbClr val="58707E"/>
              </a:gs>
            </a:gsLst>
            <a:lin ang="10800000" scaled="1"/>
          </a:gradFill>
        </p:spPr>
        <p:txBody>
          <a:bodyPr rtlCol="0">
            <a:normAutofit/>
          </a:bodyPr>
          <a:lstStyle/>
          <a:p>
            <a:pPr lvl="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n-US" sz="2000" b="1" kern="0" dirty="0" smtClean="0">
                <a:solidFill>
                  <a:schemeClr val="accent4">
                    <a:lumMod val="50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Arial" panose="020B0604020202020204" pitchFamily="34" charset="0"/>
              </a:rPr>
              <a:t>Systematic Literature Review </a:t>
            </a:r>
            <a:r>
              <a:rPr lang="en-US" sz="2000" b="1" kern="0" dirty="0" smtClean="0">
                <a:solidFill>
                  <a:schemeClr val="accent4">
                    <a:lumMod val="50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Arial" panose="020B0604020202020204" pitchFamily="34" charset="0"/>
              </a:rPr>
              <a:t>and</a:t>
            </a:r>
            <a:r>
              <a:rPr lang="en-US" sz="2000" b="1" kern="0" dirty="0" smtClean="0">
                <a:solidFill>
                  <a:schemeClr val="accent4">
                    <a:lumMod val="50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Arial" panose="020B0604020202020204" pitchFamily="34" charset="0"/>
              </a:rPr>
              <a:t> </a:t>
            </a:r>
            <a:r>
              <a:rPr lang="en-US" sz="2000" b="1" kern="0" dirty="0" smtClean="0">
                <a:solidFill>
                  <a:schemeClr val="accent4">
                    <a:lumMod val="50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Arial" panose="020B0604020202020204" pitchFamily="34" charset="0"/>
              </a:rPr>
              <a:t>Systematic Mapping Study</a:t>
            </a:r>
            <a:br>
              <a:rPr lang="en-US" sz="2000" b="1" kern="0" dirty="0" smtClean="0">
                <a:solidFill>
                  <a:schemeClr val="accent4">
                    <a:lumMod val="50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Arial" panose="020B0604020202020204" pitchFamily="34" charset="0"/>
              </a:rPr>
            </a:br>
            <a:r>
              <a:rPr lang="en-US" sz="2000" b="1" kern="0" dirty="0" smtClean="0">
                <a:solidFill>
                  <a:schemeClr val="accent4">
                    <a:lumMod val="50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Arial" panose="020B0604020202020204" pitchFamily="34" charset="0"/>
              </a:rPr>
              <a:t>(SLR </a:t>
            </a:r>
            <a:r>
              <a:rPr lang="en-US" sz="2000" b="1" kern="0" dirty="0" smtClean="0">
                <a:solidFill>
                  <a:schemeClr val="accent4">
                    <a:lumMod val="50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Arial" panose="020B0604020202020204" pitchFamily="34" charset="0"/>
              </a:rPr>
              <a:t>and</a:t>
            </a:r>
            <a:r>
              <a:rPr lang="en-US" sz="2000" b="1" kern="0" dirty="0" smtClean="0">
                <a:solidFill>
                  <a:schemeClr val="accent4">
                    <a:lumMod val="50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Arial" panose="020B0604020202020204" pitchFamily="34" charset="0"/>
              </a:rPr>
              <a:t> </a:t>
            </a:r>
            <a:r>
              <a:rPr lang="en-US" sz="2000" b="1" kern="0" dirty="0" smtClean="0">
                <a:solidFill>
                  <a:schemeClr val="accent4">
                    <a:lumMod val="50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Arial" panose="020B0604020202020204" pitchFamily="34" charset="0"/>
              </a:rPr>
              <a:t>SMS)</a:t>
            </a:r>
            <a:endParaRPr lang="fa-IR" sz="2000" b="1" kern="0" dirty="0">
              <a:solidFill>
                <a:schemeClr val="accent4">
                  <a:lumMod val="50000"/>
                </a:schemeClr>
              </a:solidFill>
              <a:latin typeface="Adobe Fan Heiti Std B" panose="020B0700000000000000" pitchFamily="34" charset="-128"/>
              <a:ea typeface="Adobe Fan Heiti Std B" panose="020B07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1269" name="Subtitle 2"/>
          <p:cNvSpPr>
            <a:spLocks noGrp="1"/>
          </p:cNvSpPr>
          <p:nvPr>
            <p:ph type="subTitle" idx="1"/>
          </p:nvPr>
        </p:nvSpPr>
        <p:spPr>
          <a:xfrm>
            <a:off x="0" y="12700"/>
            <a:ext cx="9144000" cy="701675"/>
          </a:xfrm>
          <a:gradFill rotWithShape="1">
            <a:gsLst>
              <a:gs pos="0">
                <a:srgbClr val="43555F"/>
              </a:gs>
              <a:gs pos="100000">
                <a:srgbClr val="58707E"/>
              </a:gs>
            </a:gsLst>
            <a:lin ang="8100000" scaled="1"/>
          </a:gradFill>
        </p:spPr>
        <p:txBody>
          <a:bodyPr/>
          <a:lstStyle/>
          <a:p>
            <a:pPr eaLnBrk="1" hangingPunct="1"/>
            <a:r>
              <a:rPr lang="fa-IR" smtClean="0">
                <a:solidFill>
                  <a:srgbClr val="463D42"/>
                </a:solidFill>
              </a:rPr>
              <a:t> </a:t>
            </a:r>
            <a:endParaRPr lang="en-US" smtClean="0">
              <a:solidFill>
                <a:srgbClr val="463D42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6072188"/>
            <a:ext cx="9144000" cy="785812"/>
          </a:xfrm>
          <a:prstGeom prst="rect">
            <a:avLst/>
          </a:prstGeom>
          <a:solidFill>
            <a:srgbClr val="628F90">
              <a:alpha val="67000"/>
            </a:srgbClr>
          </a:solidFill>
        </p:spPr>
        <p:txBody>
          <a:bodyPr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solidFill>
                <a:srgbClr val="463D42"/>
              </a:solidFill>
              <a:latin typeface="+mn-lt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428875"/>
            <a:ext cx="9144000" cy="369332"/>
          </a:xfrm>
          <a:prstGeom prst="rect">
            <a:avLst/>
          </a:prstGeom>
          <a:gradFill flip="none" rotWithShape="1">
            <a:gsLst>
              <a:gs pos="53000">
                <a:srgbClr val="CAE565"/>
              </a:gs>
              <a:gs pos="100000">
                <a:srgbClr val="58707E"/>
              </a:gs>
            </a:gsLst>
            <a:lin ang="10800000" scaled="1"/>
            <a:tileRect/>
          </a:gradFill>
        </p:spPr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 smtClean="0">
                <a:solidFill>
                  <a:schemeClr val="bg2">
                    <a:lumMod val="25000"/>
                  </a:schemeClr>
                </a:solidFill>
                <a:latin typeface="+mn-lt"/>
                <a:cs typeface="B Nazanin" pitchFamily="2" charset="-78"/>
              </a:rPr>
              <a:t>مطالعه مقدماتی مرتبط با رساله دکتری نرم‏افزار</a:t>
            </a:r>
            <a:endParaRPr lang="fa-IR" b="1" dirty="0">
              <a:solidFill>
                <a:schemeClr val="bg2">
                  <a:lumMod val="25000"/>
                </a:schemeClr>
              </a:solidFill>
              <a:latin typeface="+mn-lt"/>
              <a:cs typeface="B Nazanin" pitchFamily="2" charset="-78"/>
            </a:endParaRPr>
          </a:p>
        </p:txBody>
      </p:sp>
      <p:sp>
        <p:nvSpPr>
          <p:cNvPr id="11272" name="TextBox 8"/>
          <p:cNvSpPr txBox="1">
            <a:spLocks noChangeArrowheads="1"/>
          </p:cNvSpPr>
          <p:nvPr/>
        </p:nvSpPr>
        <p:spPr bwMode="auto">
          <a:xfrm>
            <a:off x="4143375" y="3000375"/>
            <a:ext cx="3857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3" name="TextBox 6"/>
          <p:cNvSpPr txBox="1">
            <a:spLocks noChangeArrowheads="1"/>
          </p:cNvSpPr>
          <p:nvPr/>
        </p:nvSpPr>
        <p:spPr bwMode="auto">
          <a:xfrm>
            <a:off x="2214563" y="3212976"/>
            <a:ext cx="4899025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endParaRPr lang="fa-IR" sz="2400" dirty="0">
              <a:solidFill>
                <a:srgbClr val="F0E124"/>
              </a:solidFill>
              <a:latin typeface="Trebuchet MS" pitchFamily="34" charset="0"/>
              <a:cs typeface="B Nazanin" pitchFamily="2" charset="-78"/>
            </a:endParaRPr>
          </a:p>
          <a:p>
            <a:pPr algn="ctr" rtl="1"/>
            <a:r>
              <a:rPr lang="fa-IR" sz="2000" b="1" dirty="0">
                <a:solidFill>
                  <a:schemeClr val="bg1">
                    <a:lumMod val="95000"/>
                  </a:schemeClr>
                </a:solidFill>
                <a:latin typeface="Trebuchet MS" pitchFamily="34" charset="0"/>
                <a:cs typeface="B Nazanin" pitchFamily="2" charset="-78"/>
              </a:rPr>
              <a:t>استاد راهنما: آقای دکتر </a:t>
            </a:r>
            <a:r>
              <a:rPr lang="fa-IR" sz="2000" b="1" dirty="0" smtClean="0">
                <a:solidFill>
                  <a:schemeClr val="bg1">
                    <a:lumMod val="95000"/>
                  </a:schemeClr>
                </a:solidFill>
                <a:latin typeface="Trebuchet MS" pitchFamily="34" charset="0"/>
                <a:cs typeface="B Nazanin" pitchFamily="2" charset="-78"/>
              </a:rPr>
              <a:t>احمد عبدالله زاده بارفروش</a:t>
            </a:r>
            <a:endParaRPr lang="fa-IR" sz="2000" b="1" dirty="0">
              <a:solidFill>
                <a:schemeClr val="bg1">
                  <a:lumMod val="95000"/>
                </a:schemeClr>
              </a:solidFill>
              <a:latin typeface="Trebuchet MS" pitchFamily="34" charset="0"/>
              <a:cs typeface="B Nazanin" pitchFamily="2" charset="-78"/>
            </a:endParaRPr>
          </a:p>
          <a:p>
            <a:pPr algn="ctr" rtl="1"/>
            <a:endParaRPr lang="fa-IR" sz="2000" b="1" dirty="0" smtClean="0">
              <a:solidFill>
                <a:srgbClr val="F0E124"/>
              </a:solidFill>
              <a:latin typeface="Trebuchet MS" pitchFamily="34" charset="0"/>
              <a:cs typeface="B Nazanin" pitchFamily="2" charset="-78"/>
            </a:endParaRPr>
          </a:p>
          <a:p>
            <a:pPr algn="ctr" rtl="1"/>
            <a:r>
              <a:rPr lang="fa-IR" sz="2000" b="1" dirty="0">
                <a:solidFill>
                  <a:schemeClr val="bg1"/>
                </a:solidFill>
                <a:latin typeface="Trebuchet MS" pitchFamily="34" charset="0"/>
                <a:cs typeface="B Nazanin" pitchFamily="2" charset="-78"/>
              </a:rPr>
              <a:t>ارائه دهنده: احسان شریفی</a:t>
            </a:r>
          </a:p>
          <a:p>
            <a:pPr algn="ctr" rtl="1"/>
            <a:endParaRPr lang="fa-IR" sz="2400" dirty="0">
              <a:solidFill>
                <a:srgbClr val="F0E124"/>
              </a:solidFill>
              <a:latin typeface="Trebuchet MS" pitchFamily="34" charset="0"/>
              <a:cs typeface="B Nazanin" pitchFamily="2" charset="-78"/>
            </a:endParaRPr>
          </a:p>
          <a:p>
            <a:pPr algn="ctr" rtl="1"/>
            <a:r>
              <a:rPr lang="fa-IR" b="1" dirty="0" smtClean="0">
                <a:solidFill>
                  <a:srgbClr val="FFFF00"/>
                </a:solidFill>
                <a:latin typeface="Trebuchet MS" pitchFamily="34" charset="0"/>
                <a:cs typeface="B Nazanin" pitchFamily="2" charset="-78"/>
              </a:rPr>
              <a:t>شهریور 97</a:t>
            </a:r>
            <a:endParaRPr lang="fa-IR" b="1" dirty="0">
              <a:solidFill>
                <a:srgbClr val="FFFF00"/>
              </a:solidFill>
              <a:latin typeface="Trebuchet MS" pitchFamily="34" charset="0"/>
              <a:cs typeface="B Nazanin" pitchFamily="2" charset="-78"/>
            </a:endParaRPr>
          </a:p>
          <a:p>
            <a:pPr algn="ctr" rtl="1"/>
            <a:endParaRPr lang="en-US" dirty="0">
              <a:solidFill>
                <a:srgbClr val="FCFDDF"/>
              </a:solidFill>
              <a:latin typeface="Trebuchet MS" pitchFamily="34" charset="0"/>
              <a:cs typeface="B Zar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0" y="0"/>
            <a:ext cx="9144000" cy="428625"/>
          </a:xfrm>
          <a:prstGeom prst="rect">
            <a:avLst/>
          </a:prstGeom>
          <a:gradFill rotWithShape="1">
            <a:gsLst>
              <a:gs pos="0">
                <a:srgbClr val="43555F"/>
              </a:gs>
              <a:gs pos="100000">
                <a:srgbClr val="58707E"/>
              </a:gs>
            </a:gsLst>
            <a:lin ang="81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>
              <a:solidFill>
                <a:srgbClr val="463D42"/>
              </a:solidFill>
              <a:latin typeface="Trebuchet MS" pitchFamily="34" charset="0"/>
              <a:cs typeface="B Zar" pitchFamily="2" charset="-78"/>
            </a:endParaRPr>
          </a:p>
        </p:txBody>
      </p:sp>
      <p:sp>
        <p:nvSpPr>
          <p:cNvPr id="28676" name="Title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785813"/>
          </a:xfrm>
          <a:gradFill rotWithShape="1">
            <a:gsLst>
              <a:gs pos="0">
                <a:srgbClr val="B9E1D4"/>
              </a:gs>
              <a:gs pos="25000">
                <a:srgbClr val="B9E1D4"/>
              </a:gs>
              <a:gs pos="100000">
                <a:srgbClr val="58707E"/>
              </a:gs>
            </a:gsLst>
            <a:lin ang="8100000" scaled="1"/>
          </a:gradFill>
        </p:spPr>
        <p:txBody>
          <a:bodyPr/>
          <a:lstStyle/>
          <a:p>
            <a:pPr algn="r" rtl="1" eaLnBrk="1" hangingPunct="1">
              <a:defRPr/>
            </a:pPr>
            <a:r>
              <a:rPr lang="fa-IR" sz="3600" b="1" dirty="0" smtClean="0">
                <a:solidFill>
                  <a:srgbClr val="002060"/>
                </a:solidFill>
                <a:cs typeface="B Nazanin" pitchFamily="2" charset="-78"/>
              </a:rPr>
              <a:t>مقایسه </a:t>
            </a:r>
            <a:r>
              <a:rPr lang="en-US" sz="3200" b="1" dirty="0">
                <a:solidFill>
                  <a:srgbClr val="002060"/>
                </a:solidFill>
                <a:cs typeface="B Nazanin" pitchFamily="2" charset="-78"/>
              </a:rPr>
              <a:t>SLR</a:t>
            </a:r>
            <a:r>
              <a:rPr lang="fa-IR" sz="3600" b="1" dirty="0">
                <a:cs typeface="B Nazanin" panose="00000400000000000000" pitchFamily="2" charset="-78"/>
              </a:rPr>
              <a:t> </a:t>
            </a:r>
            <a:r>
              <a:rPr lang="fa-IR" sz="3600" b="1" dirty="0">
                <a:solidFill>
                  <a:srgbClr val="002060"/>
                </a:solidFill>
                <a:cs typeface="B Nazanin" pitchFamily="2" charset="-78"/>
              </a:rPr>
              <a:t>و</a:t>
            </a:r>
            <a:r>
              <a:rPr lang="fa-IR" sz="3600" b="1" dirty="0">
                <a:cs typeface="B Nazanin" panose="00000400000000000000" pitchFamily="2" charset="-78"/>
              </a:rPr>
              <a:t> </a:t>
            </a:r>
            <a:r>
              <a:rPr lang="en-US" sz="3200" b="1" dirty="0">
                <a:solidFill>
                  <a:srgbClr val="002060"/>
                </a:solidFill>
                <a:cs typeface="B Nazanin" pitchFamily="2" charset="-78"/>
              </a:rPr>
              <a:t>SMS</a:t>
            </a:r>
          </a:p>
        </p:txBody>
      </p:sp>
      <p:sp>
        <p:nvSpPr>
          <p:cNvPr id="15364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640960" cy="4752528"/>
          </a:xfrm>
        </p:spPr>
        <p:txBody>
          <a:bodyPr/>
          <a:lstStyle/>
          <a:p>
            <a:pPr marL="342900" lvl="1" indent="-342900" algn="r" rt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b="1" dirty="0">
                <a:solidFill>
                  <a:prstClr val="black"/>
                </a:solidFill>
                <a:cs typeface="B Nazanin" panose="00000400000000000000" pitchFamily="2" charset="-78"/>
              </a:rPr>
              <a:t>نتایج (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Results</a:t>
            </a:r>
            <a:r>
              <a:rPr lang="fa-IR" b="1" dirty="0">
                <a:solidFill>
                  <a:prstClr val="black"/>
                </a:solidFill>
                <a:cs typeface="B Nazanin" panose="00000400000000000000" pitchFamily="2" charset="-78"/>
              </a:rPr>
              <a:t>)</a:t>
            </a:r>
          </a:p>
          <a:p>
            <a:pPr marL="742950" lvl="2" indent="-342900" algn="r" rtl="1" eaLnBrk="1" hangingPunct="1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SMS</a:t>
            </a:r>
            <a:r>
              <a:rPr lang="fa-IR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: </a:t>
            </a:r>
          </a:p>
          <a:p>
            <a:pPr marL="1200150" lvl="3" indent="-342900" algn="r" rtl="1" eaLnBrk="1" hangingPunct="1">
              <a:buFont typeface="Wingdings" panose="05000000000000000000" pitchFamily="2" charset="2"/>
              <a:buChar char="ü"/>
            </a:pPr>
            <a:r>
              <a:rPr lang="fa-IR" sz="2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فهرستی از مقالات موجود در «حوزه موضوع» که بر اساس ترندهای حوزه دسته بندی شده‏اند.</a:t>
            </a:r>
          </a:p>
          <a:p>
            <a:pPr marL="742950" lvl="2" indent="-342900" algn="r" rtl="1" eaLnBrk="1" hangingPunct="1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SLR</a:t>
            </a:r>
            <a:r>
              <a:rPr lang="fa-IR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: </a:t>
            </a:r>
          </a:p>
          <a:p>
            <a:pPr marL="1200150" lvl="3" indent="-342900" algn="r" rtl="1" eaLnBrk="1" hangingPunct="1">
              <a:buFont typeface="Wingdings" panose="05000000000000000000" pitchFamily="2" charset="2"/>
              <a:buChar char="ü"/>
            </a:pPr>
            <a:r>
              <a:rPr lang="fa-IR" sz="2200" b="1" smtClean="0">
                <a:solidFill>
                  <a:prstClr val="black"/>
                </a:solidFill>
                <a:cs typeface="B Nazanin" panose="00000400000000000000" pitchFamily="2" charset="-78"/>
              </a:rPr>
              <a:t>مجتمع سازی و تلخیص نتایج کسب شده از مطالعات جمع‏آوری شده </a:t>
            </a:r>
            <a:endParaRPr lang="fa-IR" b="1" dirty="0" smtClean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marL="342900" lvl="1" indent="-342900" algn="r" rtl="1" eaLnBrk="1" hangingPunct="1">
              <a:lnSpc>
                <a:spcPct val="150000"/>
              </a:lnSpc>
              <a:buFont typeface="Arial" charset="0"/>
              <a:buChar char="•"/>
            </a:pPr>
            <a:endParaRPr lang="fa-IR" b="1" dirty="0" smtClean="0">
              <a:solidFill>
                <a:schemeClr val="accent4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rtl="1"/>
            <a:fld id="{E921742B-11DB-41C8-8C1F-09DB3A3EA805}" type="slidenum">
              <a:rPr lang="ar-SA" smtClean="0">
                <a:solidFill>
                  <a:srgbClr val="F2F2F2"/>
                </a:solidFill>
              </a:rPr>
              <a:pPr rtl="1"/>
              <a:t>10</a:t>
            </a:fld>
            <a:endParaRPr lang="en-US" smtClean="0">
              <a:solidFill>
                <a:srgbClr val="F2F2F2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14563" y="6357938"/>
            <a:ext cx="4714875" cy="365125"/>
          </a:xfrm>
        </p:spPr>
        <p:txBody>
          <a:bodyPr/>
          <a:lstStyle/>
          <a:p>
            <a:pPr rtl="1">
              <a:defRPr/>
            </a:pPr>
            <a:r>
              <a:rPr lang="fa-IR" sz="1400" dirty="0" smtClean="0">
                <a:solidFill>
                  <a:schemeClr val="bg1"/>
                </a:solidFill>
              </a:rPr>
              <a:t>ارائه یک هستان شناسی فازی برای توصیف وب سرویس های معنایی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0" y="6429375"/>
            <a:ext cx="9144000" cy="428625"/>
          </a:xfrm>
          <a:prstGeom prst="rect">
            <a:avLst/>
          </a:prstGeom>
          <a:solidFill>
            <a:srgbClr val="417838">
              <a:alpha val="66667"/>
            </a:srgbClr>
          </a:solidFill>
        </p:spPr>
        <p:txBody>
          <a:bodyPr>
            <a:normAutofit fontScale="850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solidFill>
                <a:srgbClr val="463D42"/>
              </a:solidFill>
              <a:latin typeface="+mn-lt"/>
              <a:cs typeface="+mn-cs"/>
            </a:endParaRPr>
          </a:p>
        </p:txBody>
      </p:sp>
      <p:sp>
        <p:nvSpPr>
          <p:cNvPr id="15368" name="Slide Number Placeholder 4"/>
          <p:cNvSpPr txBox="1">
            <a:spLocks/>
          </p:cNvSpPr>
          <p:nvPr/>
        </p:nvSpPr>
        <p:spPr bwMode="auto">
          <a:xfrm>
            <a:off x="6553200" y="64293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rtl="1"/>
            <a:fld id="{25D14CB6-BFFF-4845-9306-5E94CF9C5FB1}" type="slidenum">
              <a:rPr lang="ar-SA" sz="1200">
                <a:latin typeface="Trebuchet MS" pitchFamily="34" charset="0"/>
                <a:cs typeface="B Zar" pitchFamily="2" charset="-78"/>
              </a:rPr>
              <a:pPr algn="r" rtl="1"/>
              <a:t>10</a:t>
            </a:fld>
            <a:endParaRPr lang="en-US" sz="1200">
              <a:latin typeface="Trebuchet MS" pitchFamily="34" charset="0"/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953101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0" y="0"/>
            <a:ext cx="9144000" cy="428625"/>
          </a:xfrm>
          <a:prstGeom prst="rect">
            <a:avLst/>
          </a:prstGeom>
          <a:gradFill rotWithShape="1">
            <a:gsLst>
              <a:gs pos="0">
                <a:srgbClr val="43555F"/>
              </a:gs>
              <a:gs pos="100000">
                <a:srgbClr val="58707E"/>
              </a:gs>
            </a:gsLst>
            <a:lin ang="81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>
              <a:solidFill>
                <a:srgbClr val="463D42"/>
              </a:solidFill>
              <a:latin typeface="Trebuchet MS" pitchFamily="34" charset="0"/>
              <a:cs typeface="B Zar" pitchFamily="2" charset="-78"/>
            </a:endParaRPr>
          </a:p>
        </p:txBody>
      </p:sp>
      <p:sp>
        <p:nvSpPr>
          <p:cNvPr id="28676" name="Title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785813"/>
          </a:xfrm>
          <a:gradFill rotWithShape="1">
            <a:gsLst>
              <a:gs pos="0">
                <a:srgbClr val="B9E1D4"/>
              </a:gs>
              <a:gs pos="25000">
                <a:srgbClr val="B9E1D4"/>
              </a:gs>
              <a:gs pos="100000">
                <a:srgbClr val="58707E"/>
              </a:gs>
            </a:gsLst>
            <a:lin ang="8100000" scaled="1"/>
          </a:gradFill>
        </p:spPr>
        <p:txBody>
          <a:bodyPr/>
          <a:lstStyle/>
          <a:p>
            <a:pPr algn="r" rtl="1" eaLnBrk="1" hangingPunct="1">
              <a:defRPr/>
            </a:pPr>
            <a:r>
              <a:rPr lang="fa-IR" sz="3600" b="1" smtClean="0">
                <a:solidFill>
                  <a:srgbClr val="002060"/>
                </a:solidFill>
                <a:cs typeface="B Nazanin" pitchFamily="2" charset="-78"/>
              </a:rPr>
              <a:t>فرآیند کلی</a:t>
            </a:r>
            <a:r>
              <a:rPr lang="fa-IR" sz="3600" b="1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cs typeface="B Nazanin" pitchFamily="2" charset="-78"/>
              </a:rPr>
              <a:t>SLR</a:t>
            </a:r>
            <a:endParaRPr lang="en-US" sz="3200" b="1" dirty="0">
              <a:solidFill>
                <a:srgbClr val="002060"/>
              </a:solidFill>
              <a:cs typeface="B Nazanin" pitchFamily="2" charset="-78"/>
            </a:endParaRP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rtl="1"/>
            <a:fld id="{E921742B-11DB-41C8-8C1F-09DB3A3EA805}" type="slidenum">
              <a:rPr lang="ar-SA" smtClean="0">
                <a:solidFill>
                  <a:srgbClr val="F2F2F2"/>
                </a:solidFill>
              </a:rPr>
              <a:pPr rtl="1"/>
              <a:t>11</a:t>
            </a:fld>
            <a:endParaRPr lang="en-US" smtClean="0">
              <a:solidFill>
                <a:srgbClr val="F2F2F2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14563" y="6357938"/>
            <a:ext cx="4714875" cy="365125"/>
          </a:xfrm>
        </p:spPr>
        <p:txBody>
          <a:bodyPr/>
          <a:lstStyle/>
          <a:p>
            <a:pPr rtl="1">
              <a:defRPr/>
            </a:pPr>
            <a:r>
              <a:rPr lang="fa-IR" sz="1400" dirty="0" smtClean="0">
                <a:solidFill>
                  <a:schemeClr val="bg1"/>
                </a:solidFill>
              </a:rPr>
              <a:t>ارائه یک هستان شناسی فازی برای توصیف وب سرویس های معنایی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0" y="6429375"/>
            <a:ext cx="9144000" cy="428625"/>
          </a:xfrm>
          <a:prstGeom prst="rect">
            <a:avLst/>
          </a:prstGeom>
          <a:solidFill>
            <a:srgbClr val="417838">
              <a:alpha val="66667"/>
            </a:srgbClr>
          </a:solidFill>
        </p:spPr>
        <p:txBody>
          <a:bodyPr>
            <a:normAutofit fontScale="850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solidFill>
                <a:srgbClr val="463D42"/>
              </a:solidFill>
              <a:latin typeface="+mn-lt"/>
              <a:cs typeface="+mn-cs"/>
            </a:endParaRPr>
          </a:p>
        </p:txBody>
      </p:sp>
      <p:sp>
        <p:nvSpPr>
          <p:cNvPr id="15368" name="Slide Number Placeholder 4"/>
          <p:cNvSpPr txBox="1">
            <a:spLocks/>
          </p:cNvSpPr>
          <p:nvPr/>
        </p:nvSpPr>
        <p:spPr bwMode="auto">
          <a:xfrm>
            <a:off x="6553200" y="64293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rtl="1"/>
            <a:fld id="{25D14CB6-BFFF-4845-9306-5E94CF9C5FB1}" type="slidenum">
              <a:rPr lang="ar-SA" sz="1200">
                <a:latin typeface="Trebuchet MS" pitchFamily="34" charset="0"/>
                <a:cs typeface="B Zar" pitchFamily="2" charset="-78"/>
              </a:rPr>
              <a:pPr algn="r" rtl="1"/>
              <a:t>11</a:t>
            </a:fld>
            <a:endParaRPr lang="en-US" sz="1200">
              <a:latin typeface="Trebuchet MS" pitchFamily="34" charset="0"/>
              <a:cs typeface="B Zar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1374133"/>
            <a:ext cx="7272808" cy="489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6802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0" y="0"/>
            <a:ext cx="9144000" cy="428625"/>
          </a:xfrm>
          <a:prstGeom prst="rect">
            <a:avLst/>
          </a:prstGeom>
          <a:gradFill rotWithShape="1">
            <a:gsLst>
              <a:gs pos="0">
                <a:srgbClr val="43555F"/>
              </a:gs>
              <a:gs pos="100000">
                <a:srgbClr val="58707E"/>
              </a:gs>
            </a:gsLst>
            <a:lin ang="81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>
              <a:solidFill>
                <a:srgbClr val="463D42"/>
              </a:solidFill>
              <a:latin typeface="Trebuchet MS" pitchFamily="34" charset="0"/>
              <a:cs typeface="B Zar" pitchFamily="2" charset="-78"/>
            </a:endParaRPr>
          </a:p>
        </p:txBody>
      </p:sp>
      <p:sp>
        <p:nvSpPr>
          <p:cNvPr id="28676" name="Title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785813"/>
          </a:xfrm>
          <a:gradFill rotWithShape="1">
            <a:gsLst>
              <a:gs pos="0">
                <a:srgbClr val="B9E1D4"/>
              </a:gs>
              <a:gs pos="25000">
                <a:srgbClr val="B9E1D4"/>
              </a:gs>
              <a:gs pos="100000">
                <a:srgbClr val="58707E"/>
              </a:gs>
            </a:gsLst>
            <a:lin ang="8100000" scaled="1"/>
          </a:gradFill>
        </p:spPr>
        <p:txBody>
          <a:bodyPr/>
          <a:lstStyle/>
          <a:p>
            <a:pPr algn="r" rtl="1" eaLnBrk="1" hangingPunct="1">
              <a:defRPr/>
            </a:pPr>
            <a:r>
              <a:rPr lang="fa-IR" sz="3600" b="1" dirty="0" smtClean="0">
                <a:solidFill>
                  <a:srgbClr val="002060"/>
                </a:solidFill>
                <a:cs typeface="B Nazanin" pitchFamily="2" charset="-78"/>
              </a:rPr>
              <a:t>فرآیند</a:t>
            </a:r>
            <a:r>
              <a:rPr lang="fa-IR" sz="3600" b="1" dirty="0" smtClean="0">
                <a:solidFill>
                  <a:srgbClr val="002060"/>
                </a:solidFill>
                <a:cs typeface="B Nazanin" pitchFamily="2" charset="-78"/>
              </a:rPr>
              <a:t> کلی </a:t>
            </a:r>
            <a:r>
              <a:rPr lang="en-US" sz="3200" b="1" dirty="0" smtClean="0">
                <a:solidFill>
                  <a:srgbClr val="002060"/>
                </a:solidFill>
                <a:cs typeface="B Nazanin" pitchFamily="2" charset="-78"/>
              </a:rPr>
              <a:t>SMS</a:t>
            </a:r>
            <a:endParaRPr lang="en-US" sz="3200" b="1" dirty="0">
              <a:solidFill>
                <a:srgbClr val="002060"/>
              </a:solidFill>
              <a:cs typeface="B Nazanin" pitchFamily="2" charset="-78"/>
            </a:endParaRP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rtl="1"/>
            <a:fld id="{E921742B-11DB-41C8-8C1F-09DB3A3EA805}" type="slidenum">
              <a:rPr lang="ar-SA" smtClean="0">
                <a:solidFill>
                  <a:srgbClr val="F2F2F2"/>
                </a:solidFill>
              </a:rPr>
              <a:pPr rtl="1"/>
              <a:t>12</a:t>
            </a:fld>
            <a:endParaRPr lang="en-US" smtClean="0">
              <a:solidFill>
                <a:srgbClr val="F2F2F2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14563" y="6357938"/>
            <a:ext cx="4714875" cy="365125"/>
          </a:xfrm>
        </p:spPr>
        <p:txBody>
          <a:bodyPr/>
          <a:lstStyle/>
          <a:p>
            <a:pPr rtl="1">
              <a:defRPr/>
            </a:pPr>
            <a:r>
              <a:rPr lang="fa-IR" sz="1400" dirty="0" smtClean="0">
                <a:solidFill>
                  <a:schemeClr val="bg1"/>
                </a:solidFill>
              </a:rPr>
              <a:t>ارائه یک هستان شناسی فازی برای توصیف وب سرویس های معنایی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0" y="6429375"/>
            <a:ext cx="9144000" cy="428625"/>
          </a:xfrm>
          <a:prstGeom prst="rect">
            <a:avLst/>
          </a:prstGeom>
          <a:solidFill>
            <a:srgbClr val="417838">
              <a:alpha val="66667"/>
            </a:srgbClr>
          </a:solidFill>
        </p:spPr>
        <p:txBody>
          <a:bodyPr>
            <a:normAutofit fontScale="850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solidFill>
                <a:srgbClr val="463D42"/>
              </a:solidFill>
              <a:latin typeface="+mn-lt"/>
              <a:cs typeface="+mn-cs"/>
            </a:endParaRPr>
          </a:p>
        </p:txBody>
      </p:sp>
      <p:sp>
        <p:nvSpPr>
          <p:cNvPr id="15368" name="Slide Number Placeholder 4"/>
          <p:cNvSpPr txBox="1">
            <a:spLocks/>
          </p:cNvSpPr>
          <p:nvPr/>
        </p:nvSpPr>
        <p:spPr bwMode="auto">
          <a:xfrm>
            <a:off x="6553200" y="64293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rtl="1"/>
            <a:fld id="{25D14CB6-BFFF-4845-9306-5E94CF9C5FB1}" type="slidenum">
              <a:rPr lang="ar-SA" sz="1200">
                <a:latin typeface="Trebuchet MS" pitchFamily="34" charset="0"/>
                <a:cs typeface="B Zar" pitchFamily="2" charset="-78"/>
              </a:rPr>
              <a:pPr algn="r" rtl="1"/>
              <a:t>12</a:t>
            </a:fld>
            <a:endParaRPr lang="en-US" sz="1200">
              <a:latin typeface="Trebuchet MS" pitchFamily="34" charset="0"/>
              <a:cs typeface="B Zar" pitchFamily="2" charset="-78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382282"/>
            <a:ext cx="3384376" cy="48062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00777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0" y="0"/>
            <a:ext cx="9144000" cy="428625"/>
          </a:xfrm>
          <a:prstGeom prst="rect">
            <a:avLst/>
          </a:prstGeom>
          <a:gradFill rotWithShape="1">
            <a:gsLst>
              <a:gs pos="0">
                <a:srgbClr val="43555F"/>
              </a:gs>
              <a:gs pos="100000">
                <a:srgbClr val="58707E"/>
              </a:gs>
            </a:gsLst>
            <a:lin ang="81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>
              <a:solidFill>
                <a:srgbClr val="463D42"/>
              </a:solidFill>
              <a:latin typeface="Trebuchet MS" pitchFamily="34" charset="0"/>
              <a:cs typeface="B Zar" pitchFamily="2" charset="-78"/>
            </a:endParaRPr>
          </a:p>
        </p:txBody>
      </p:sp>
      <p:sp>
        <p:nvSpPr>
          <p:cNvPr id="28676" name="Title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785813"/>
          </a:xfrm>
          <a:gradFill rotWithShape="1">
            <a:gsLst>
              <a:gs pos="0">
                <a:srgbClr val="B9E1D4"/>
              </a:gs>
              <a:gs pos="25000">
                <a:srgbClr val="B9E1D4"/>
              </a:gs>
              <a:gs pos="100000">
                <a:srgbClr val="58707E"/>
              </a:gs>
            </a:gsLst>
            <a:lin ang="8100000" scaled="1"/>
          </a:gradFill>
        </p:spPr>
        <p:txBody>
          <a:bodyPr/>
          <a:lstStyle/>
          <a:p>
            <a:pPr algn="r" rtl="1" eaLnBrk="1" hangingPunct="1">
              <a:defRPr/>
            </a:pPr>
            <a:r>
              <a:rPr lang="fa-IR" sz="3600" b="1" dirty="0" smtClean="0">
                <a:solidFill>
                  <a:srgbClr val="002060"/>
                </a:solidFill>
                <a:cs typeface="B Nazanin" pitchFamily="2" charset="-78"/>
              </a:rPr>
              <a:t>فرآیند</a:t>
            </a:r>
            <a:r>
              <a:rPr lang="fa-IR" sz="36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cs typeface="B Nazanin" pitchFamily="2" charset="-78"/>
              </a:rPr>
              <a:t>SMS</a:t>
            </a:r>
            <a:r>
              <a:rPr lang="fa-IR" sz="3200" b="1" dirty="0" smtClean="0">
                <a:solidFill>
                  <a:srgbClr val="002060"/>
                </a:solidFill>
                <a:cs typeface="B Nazanin" pitchFamily="2" charset="-78"/>
              </a:rPr>
              <a:t> (برنامه ریزی)</a:t>
            </a:r>
            <a:endParaRPr lang="en-US" sz="3200" b="1" dirty="0">
              <a:solidFill>
                <a:srgbClr val="002060"/>
              </a:solidFill>
              <a:cs typeface="B Nazanin" pitchFamily="2" charset="-78"/>
            </a:endParaRP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rtl="1"/>
            <a:fld id="{E921742B-11DB-41C8-8C1F-09DB3A3EA805}" type="slidenum">
              <a:rPr lang="ar-SA" smtClean="0">
                <a:solidFill>
                  <a:srgbClr val="F2F2F2"/>
                </a:solidFill>
              </a:rPr>
              <a:pPr rtl="1"/>
              <a:t>13</a:t>
            </a:fld>
            <a:endParaRPr lang="en-US" smtClean="0">
              <a:solidFill>
                <a:srgbClr val="F2F2F2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14563" y="6357938"/>
            <a:ext cx="4714875" cy="365125"/>
          </a:xfrm>
        </p:spPr>
        <p:txBody>
          <a:bodyPr/>
          <a:lstStyle/>
          <a:p>
            <a:pPr rtl="1">
              <a:defRPr/>
            </a:pPr>
            <a:r>
              <a:rPr lang="fa-IR" sz="1400" dirty="0" smtClean="0">
                <a:solidFill>
                  <a:schemeClr val="bg1"/>
                </a:solidFill>
              </a:rPr>
              <a:t>ارائه یک هستان شناسی فازی برای توصیف وب سرویس های معنایی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0" y="6429375"/>
            <a:ext cx="9144000" cy="428625"/>
          </a:xfrm>
          <a:prstGeom prst="rect">
            <a:avLst/>
          </a:prstGeom>
          <a:solidFill>
            <a:srgbClr val="417838">
              <a:alpha val="66667"/>
            </a:srgbClr>
          </a:solidFill>
        </p:spPr>
        <p:txBody>
          <a:bodyPr>
            <a:normAutofit fontScale="850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solidFill>
                <a:srgbClr val="463D42"/>
              </a:solidFill>
              <a:latin typeface="+mn-lt"/>
              <a:cs typeface="+mn-cs"/>
            </a:endParaRPr>
          </a:p>
        </p:txBody>
      </p:sp>
      <p:sp>
        <p:nvSpPr>
          <p:cNvPr id="15368" name="Slide Number Placeholder 4"/>
          <p:cNvSpPr txBox="1">
            <a:spLocks/>
          </p:cNvSpPr>
          <p:nvPr/>
        </p:nvSpPr>
        <p:spPr bwMode="auto">
          <a:xfrm>
            <a:off x="6553200" y="64293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rtl="1"/>
            <a:fld id="{25D14CB6-BFFF-4845-9306-5E94CF9C5FB1}" type="slidenum">
              <a:rPr lang="ar-SA" sz="1200">
                <a:latin typeface="Trebuchet MS" pitchFamily="34" charset="0"/>
                <a:cs typeface="B Zar" pitchFamily="2" charset="-78"/>
              </a:rPr>
              <a:pPr algn="r" rtl="1"/>
              <a:t>13</a:t>
            </a:fld>
            <a:endParaRPr lang="en-US" sz="1200">
              <a:latin typeface="Trebuchet MS" pitchFamily="34" charset="0"/>
              <a:cs typeface="B Zar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323536"/>
            <a:ext cx="5669687" cy="4969030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680272"/>
            <a:ext cx="2376264" cy="348687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Curved Connector 5"/>
          <p:cNvCxnSpPr/>
          <p:nvPr/>
        </p:nvCxnSpPr>
        <p:spPr>
          <a:xfrm rot="10800000" flipV="1">
            <a:off x="5436096" y="2403638"/>
            <a:ext cx="1421334" cy="1296144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55733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0" y="0"/>
            <a:ext cx="9144000" cy="428625"/>
          </a:xfrm>
          <a:prstGeom prst="rect">
            <a:avLst/>
          </a:prstGeom>
          <a:gradFill rotWithShape="1">
            <a:gsLst>
              <a:gs pos="0">
                <a:srgbClr val="43555F"/>
              </a:gs>
              <a:gs pos="100000">
                <a:srgbClr val="58707E"/>
              </a:gs>
            </a:gsLst>
            <a:lin ang="81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>
              <a:solidFill>
                <a:srgbClr val="463D42"/>
              </a:solidFill>
              <a:latin typeface="Trebuchet MS" pitchFamily="34" charset="0"/>
              <a:cs typeface="B Zar" pitchFamily="2" charset="-78"/>
            </a:endParaRPr>
          </a:p>
        </p:txBody>
      </p:sp>
      <p:sp>
        <p:nvSpPr>
          <p:cNvPr id="28676" name="Title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785813"/>
          </a:xfrm>
          <a:gradFill rotWithShape="1">
            <a:gsLst>
              <a:gs pos="0">
                <a:srgbClr val="B9E1D4"/>
              </a:gs>
              <a:gs pos="25000">
                <a:srgbClr val="B9E1D4"/>
              </a:gs>
              <a:gs pos="100000">
                <a:srgbClr val="58707E"/>
              </a:gs>
            </a:gsLst>
            <a:lin ang="8100000" scaled="1"/>
          </a:gradFill>
        </p:spPr>
        <p:txBody>
          <a:bodyPr/>
          <a:lstStyle/>
          <a:p>
            <a:pPr algn="r" rtl="1" eaLnBrk="1" hangingPunct="1">
              <a:defRPr/>
            </a:pPr>
            <a:r>
              <a:rPr lang="fa-IR" sz="3600" b="1" dirty="0" smtClean="0">
                <a:solidFill>
                  <a:srgbClr val="002060"/>
                </a:solidFill>
                <a:cs typeface="B Nazanin" pitchFamily="2" charset="-78"/>
              </a:rPr>
              <a:t>فرآیند</a:t>
            </a:r>
            <a:r>
              <a:rPr lang="fa-IR" sz="36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cs typeface="B Nazanin" pitchFamily="2" charset="-78"/>
              </a:rPr>
              <a:t>SMS</a:t>
            </a:r>
            <a:r>
              <a:rPr lang="fa-IR" sz="3200" b="1" dirty="0" smtClean="0">
                <a:solidFill>
                  <a:srgbClr val="002060"/>
                </a:solidFill>
                <a:cs typeface="B Nazanin" pitchFamily="2" charset="-78"/>
              </a:rPr>
              <a:t> (انجام)</a:t>
            </a:r>
            <a:endParaRPr lang="en-US" sz="3200" b="1" dirty="0">
              <a:solidFill>
                <a:srgbClr val="002060"/>
              </a:solidFill>
              <a:cs typeface="B Nazanin" pitchFamily="2" charset="-78"/>
            </a:endParaRP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rtl="1"/>
            <a:fld id="{E921742B-11DB-41C8-8C1F-09DB3A3EA805}" type="slidenum">
              <a:rPr lang="ar-SA" smtClean="0">
                <a:solidFill>
                  <a:srgbClr val="F2F2F2"/>
                </a:solidFill>
              </a:rPr>
              <a:pPr rtl="1"/>
              <a:t>14</a:t>
            </a:fld>
            <a:endParaRPr lang="en-US" smtClean="0">
              <a:solidFill>
                <a:srgbClr val="F2F2F2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14563" y="6357938"/>
            <a:ext cx="4714875" cy="365125"/>
          </a:xfrm>
        </p:spPr>
        <p:txBody>
          <a:bodyPr/>
          <a:lstStyle/>
          <a:p>
            <a:pPr rtl="1">
              <a:defRPr/>
            </a:pPr>
            <a:r>
              <a:rPr lang="fa-IR" sz="1400" dirty="0" smtClean="0">
                <a:solidFill>
                  <a:schemeClr val="bg1"/>
                </a:solidFill>
              </a:rPr>
              <a:t>ارائه یک هستان شناسی فازی برای توصیف وب سرویس های معنایی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0" y="6429375"/>
            <a:ext cx="9144000" cy="428625"/>
          </a:xfrm>
          <a:prstGeom prst="rect">
            <a:avLst/>
          </a:prstGeom>
          <a:solidFill>
            <a:srgbClr val="417838">
              <a:alpha val="66667"/>
            </a:srgbClr>
          </a:solidFill>
        </p:spPr>
        <p:txBody>
          <a:bodyPr>
            <a:normAutofit fontScale="850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solidFill>
                <a:srgbClr val="463D42"/>
              </a:solidFill>
              <a:latin typeface="+mn-lt"/>
              <a:cs typeface="+mn-cs"/>
            </a:endParaRPr>
          </a:p>
        </p:txBody>
      </p:sp>
      <p:sp>
        <p:nvSpPr>
          <p:cNvPr id="15368" name="Slide Number Placeholder 4"/>
          <p:cNvSpPr txBox="1">
            <a:spLocks/>
          </p:cNvSpPr>
          <p:nvPr/>
        </p:nvSpPr>
        <p:spPr bwMode="auto">
          <a:xfrm>
            <a:off x="6553200" y="64293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rtl="1"/>
            <a:fld id="{25D14CB6-BFFF-4845-9306-5E94CF9C5FB1}" type="slidenum">
              <a:rPr lang="ar-SA" sz="1200">
                <a:latin typeface="Trebuchet MS" pitchFamily="34" charset="0"/>
                <a:cs typeface="B Zar" pitchFamily="2" charset="-78"/>
              </a:rPr>
              <a:pPr algn="r" rtl="1"/>
              <a:t>14</a:t>
            </a:fld>
            <a:endParaRPr lang="en-US" sz="1200">
              <a:latin typeface="Trebuchet MS" pitchFamily="34" charset="0"/>
              <a:cs typeface="B Zar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762" y="1287463"/>
            <a:ext cx="5805001" cy="4941415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680272"/>
            <a:ext cx="2376264" cy="348687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Curved Connector 11"/>
          <p:cNvCxnSpPr/>
          <p:nvPr/>
        </p:nvCxnSpPr>
        <p:spPr>
          <a:xfrm rot="10800000">
            <a:off x="5292080" y="3645025"/>
            <a:ext cx="1493342" cy="739887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06912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0" y="0"/>
            <a:ext cx="9144000" cy="428625"/>
          </a:xfrm>
          <a:prstGeom prst="rect">
            <a:avLst/>
          </a:prstGeom>
          <a:gradFill rotWithShape="1">
            <a:gsLst>
              <a:gs pos="0">
                <a:srgbClr val="43555F"/>
              </a:gs>
              <a:gs pos="100000">
                <a:srgbClr val="58707E"/>
              </a:gs>
            </a:gsLst>
            <a:lin ang="81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>
              <a:solidFill>
                <a:srgbClr val="463D42"/>
              </a:solidFill>
              <a:latin typeface="Trebuchet MS" pitchFamily="34" charset="0"/>
              <a:cs typeface="B Zar" pitchFamily="2" charset="-78"/>
            </a:endParaRPr>
          </a:p>
        </p:txBody>
      </p:sp>
      <p:sp>
        <p:nvSpPr>
          <p:cNvPr id="28676" name="Title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785813"/>
          </a:xfrm>
          <a:gradFill rotWithShape="1">
            <a:gsLst>
              <a:gs pos="0">
                <a:srgbClr val="B9E1D4"/>
              </a:gs>
              <a:gs pos="25000">
                <a:srgbClr val="B9E1D4"/>
              </a:gs>
              <a:gs pos="100000">
                <a:srgbClr val="58707E"/>
              </a:gs>
            </a:gsLst>
            <a:lin ang="8100000" scaled="1"/>
          </a:gradFill>
        </p:spPr>
        <p:txBody>
          <a:bodyPr/>
          <a:lstStyle/>
          <a:p>
            <a:pPr algn="r" rtl="1" eaLnBrk="1" hangingPunct="1">
              <a:defRPr/>
            </a:pPr>
            <a:r>
              <a:rPr lang="fa-IR" sz="3600" b="1" dirty="0" smtClean="0">
                <a:cs typeface="B Nazanin" pitchFamily="2" charset="-78"/>
              </a:rPr>
              <a:t>منابع</a:t>
            </a:r>
            <a:endParaRPr lang="en-US" sz="3600" b="1" dirty="0" smtClean="0">
              <a:solidFill>
                <a:schemeClr val="tx1">
                  <a:lumMod val="95000"/>
                  <a:lumOff val="5000"/>
                </a:schemeClr>
              </a:solidFill>
              <a:cs typeface="B Nazanin" pitchFamily="2" charset="-78"/>
            </a:endParaRPr>
          </a:p>
        </p:txBody>
      </p:sp>
      <p:sp>
        <p:nvSpPr>
          <p:cNvPr id="15364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4752528"/>
          </a:xfrm>
        </p:spPr>
        <p:txBody>
          <a:bodyPr/>
          <a:lstStyle/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r>
              <a:rPr lang="en-US" sz="1200" u="sng" dirty="0">
                <a:solidFill>
                  <a:srgbClr val="222222"/>
                </a:solidFill>
                <a:latin typeface="Arial" panose="020B0604020202020204" pitchFamily="34" charset="0"/>
                <a:hlinkClick r:id="rId3"/>
              </a:rPr>
              <a:t>Mayvan</a:t>
            </a:r>
            <a:r>
              <a:rPr lang="en-US" sz="1200" u="sng" dirty="0">
                <a:solidFill>
                  <a:srgbClr val="222222"/>
                </a:solidFill>
                <a:latin typeface="Arial" panose="020B0604020202020204" pitchFamily="34" charset="0"/>
                <a:hlinkClick r:id="rId3"/>
              </a:rPr>
              <a:t>, B. </a:t>
            </a:r>
            <a:r>
              <a:rPr lang="en-US" sz="1200" u="sng" dirty="0" err="1">
                <a:solidFill>
                  <a:srgbClr val="222222"/>
                </a:solidFill>
                <a:latin typeface="Arial" panose="020B0604020202020204" pitchFamily="34" charset="0"/>
                <a:hlinkClick r:id="rId3"/>
              </a:rPr>
              <a:t>Bafandeh</a:t>
            </a:r>
            <a:r>
              <a:rPr lang="en-US" sz="1200" u="sng" dirty="0">
                <a:solidFill>
                  <a:srgbClr val="222222"/>
                </a:solidFill>
                <a:latin typeface="Arial" panose="020B0604020202020204" pitchFamily="34" charset="0"/>
                <a:hlinkClick r:id="rId3"/>
              </a:rPr>
              <a:t>, Abbas </a:t>
            </a:r>
            <a:r>
              <a:rPr lang="en-US" sz="1200" u="sng" dirty="0" err="1">
                <a:solidFill>
                  <a:srgbClr val="222222"/>
                </a:solidFill>
                <a:latin typeface="Arial" panose="020B0604020202020204" pitchFamily="34" charset="0"/>
                <a:hlinkClick r:id="rId3"/>
              </a:rPr>
              <a:t>Rasoolzadegan</a:t>
            </a:r>
            <a:r>
              <a:rPr lang="en-US" sz="1200" u="sng" dirty="0">
                <a:solidFill>
                  <a:srgbClr val="222222"/>
                </a:solidFill>
                <a:latin typeface="Arial" panose="020B0604020202020204" pitchFamily="34" charset="0"/>
                <a:hlinkClick r:id="rId3"/>
              </a:rPr>
              <a:t>, and Z. </a:t>
            </a:r>
            <a:r>
              <a:rPr lang="en-US" sz="1200" u="sng" dirty="0" err="1">
                <a:solidFill>
                  <a:srgbClr val="222222"/>
                </a:solidFill>
                <a:latin typeface="Arial" panose="020B0604020202020204" pitchFamily="34" charset="0"/>
                <a:hlinkClick r:id="rId3"/>
              </a:rPr>
              <a:t>Ghavidel</a:t>
            </a:r>
            <a:r>
              <a:rPr lang="en-US" sz="1200" u="sng" dirty="0">
                <a:solidFill>
                  <a:srgbClr val="222222"/>
                </a:solidFill>
                <a:latin typeface="Arial" panose="020B0604020202020204" pitchFamily="34" charset="0"/>
                <a:hlinkClick r:id="rId3"/>
              </a:rPr>
              <a:t> </a:t>
            </a:r>
            <a:r>
              <a:rPr lang="en-US" sz="1200" u="sng" dirty="0" err="1">
                <a:solidFill>
                  <a:srgbClr val="222222"/>
                </a:solidFill>
                <a:latin typeface="Arial" panose="020B0604020202020204" pitchFamily="34" charset="0"/>
                <a:hlinkClick r:id="rId3"/>
              </a:rPr>
              <a:t>Yazdi</a:t>
            </a:r>
            <a:r>
              <a:rPr lang="en-US" sz="1200" u="sng" dirty="0">
                <a:solidFill>
                  <a:srgbClr val="222222"/>
                </a:solidFill>
                <a:latin typeface="Arial" panose="020B0604020202020204" pitchFamily="34" charset="0"/>
                <a:hlinkClick r:id="rId3"/>
              </a:rPr>
              <a:t>. "The state of the art on design </a:t>
            </a:r>
            <a:r>
              <a:rPr lang="en-US" sz="1200" u="sng" dirty="0">
                <a:solidFill>
                  <a:srgbClr val="222222"/>
                </a:solidFill>
                <a:latin typeface="Arial" panose="020B0604020202020204" pitchFamily="34" charset="0"/>
                <a:hlinkClick r:id="rId3"/>
              </a:rPr>
              <a:t>patterns</a:t>
            </a:r>
            <a:r>
              <a:rPr lang="en-US" sz="1200" u="sng" dirty="0">
                <a:solidFill>
                  <a:srgbClr val="222222"/>
                </a:solidFill>
                <a:latin typeface="Arial" panose="020B0604020202020204" pitchFamily="34" charset="0"/>
                <a:hlinkClick r:id="rId3"/>
              </a:rPr>
              <a:t>: A systematic mapping of the literature." Journal of Systems and Software 125 (2017): 93-118.</a:t>
            </a:r>
            <a:endParaRPr lang="en-US" sz="120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r>
              <a:rPr lang="en-US" sz="1200" u="sng" dirty="0">
                <a:solidFill>
                  <a:srgbClr val="222222"/>
                </a:solidFill>
                <a:latin typeface="Arial" panose="020B0604020202020204" pitchFamily="34" charset="0"/>
                <a:hlinkClick r:id="rId4"/>
              </a:rPr>
              <a:t>Dyba</a:t>
            </a:r>
            <a:r>
              <a:rPr lang="en-US" sz="1200" u="sng" dirty="0">
                <a:solidFill>
                  <a:srgbClr val="222222"/>
                </a:solidFill>
                <a:latin typeface="Arial" panose="020B0604020202020204" pitchFamily="34" charset="0"/>
                <a:hlinkClick r:id="rId4"/>
              </a:rPr>
              <a:t>, Tore, Barbara A. </a:t>
            </a:r>
            <a:r>
              <a:rPr lang="en-US" sz="1200" u="sng" dirty="0">
                <a:solidFill>
                  <a:srgbClr val="222222"/>
                </a:solidFill>
                <a:latin typeface="Arial" panose="020B0604020202020204" pitchFamily="34" charset="0"/>
                <a:hlinkClick r:id="rId4"/>
              </a:rPr>
              <a:t>Kitchenham, and </a:t>
            </a:r>
            <a:r>
              <a:rPr lang="en-US" sz="1200" u="sng" dirty="0" err="1">
                <a:solidFill>
                  <a:srgbClr val="222222"/>
                </a:solidFill>
                <a:latin typeface="Arial" panose="020B0604020202020204" pitchFamily="34" charset="0"/>
                <a:hlinkClick r:id="rId4"/>
              </a:rPr>
              <a:t>Magne</a:t>
            </a:r>
            <a:r>
              <a:rPr lang="en-US" sz="1200" u="sng" dirty="0">
                <a:solidFill>
                  <a:srgbClr val="222222"/>
                </a:solidFill>
                <a:latin typeface="Arial" panose="020B0604020202020204" pitchFamily="34" charset="0"/>
                <a:hlinkClick r:id="rId4"/>
              </a:rPr>
              <a:t> Jorgensen. "Evidence-based software engineering for </a:t>
            </a:r>
            <a:r>
              <a:rPr lang="en-US" sz="1200" u="sng" dirty="0">
                <a:solidFill>
                  <a:srgbClr val="222222"/>
                </a:solidFill>
                <a:latin typeface="Arial" panose="020B0604020202020204" pitchFamily="34" charset="0"/>
                <a:hlinkClick r:id="rId4"/>
              </a:rPr>
              <a:t>practitioners</a:t>
            </a:r>
            <a:r>
              <a:rPr lang="en-US" sz="1200" u="sng" dirty="0">
                <a:solidFill>
                  <a:srgbClr val="222222"/>
                </a:solidFill>
                <a:latin typeface="Arial" panose="020B0604020202020204" pitchFamily="34" charset="0"/>
                <a:hlinkClick r:id="rId4"/>
              </a:rPr>
              <a:t>." IEEE software 22, no. 1 (2005): 58-65</a:t>
            </a:r>
            <a:r>
              <a:rPr lang="en-US" sz="1200" u="sng" dirty="0">
                <a:solidFill>
                  <a:srgbClr val="222222"/>
                </a:solidFill>
                <a:latin typeface="Arial" panose="020B0604020202020204" pitchFamily="34" charset="0"/>
                <a:hlinkClick r:id="rId4"/>
              </a:rPr>
              <a:t>.</a:t>
            </a:r>
            <a:endParaRPr lang="en-US" sz="120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r>
              <a:rPr lang="en-US" sz="1200" u="sng" dirty="0">
                <a:solidFill>
                  <a:srgbClr val="222222"/>
                </a:solidFill>
                <a:latin typeface="Arial" panose="020B0604020202020204" pitchFamily="34" charset="0"/>
                <a:hlinkClick r:id="rId5"/>
              </a:rPr>
              <a:t>Petersen, Kai, </a:t>
            </a:r>
            <a:r>
              <a:rPr lang="en-US" sz="1200" u="sng" dirty="0" err="1">
                <a:solidFill>
                  <a:srgbClr val="222222"/>
                </a:solidFill>
                <a:latin typeface="Arial" panose="020B0604020202020204" pitchFamily="34" charset="0"/>
                <a:hlinkClick r:id="rId5"/>
              </a:rPr>
              <a:t>Sairam</a:t>
            </a:r>
            <a:r>
              <a:rPr lang="en-US" sz="1200" u="sng" dirty="0">
                <a:solidFill>
                  <a:srgbClr val="222222"/>
                </a:solidFill>
                <a:latin typeface="Arial" panose="020B0604020202020204" pitchFamily="34" charset="0"/>
                <a:hlinkClick r:id="rId5"/>
              </a:rPr>
              <a:t> </a:t>
            </a:r>
            <a:r>
              <a:rPr lang="en-US" sz="1200" u="sng" dirty="0" err="1">
                <a:solidFill>
                  <a:srgbClr val="222222"/>
                </a:solidFill>
                <a:latin typeface="Arial" panose="020B0604020202020204" pitchFamily="34" charset="0"/>
                <a:hlinkClick r:id="rId5"/>
              </a:rPr>
              <a:t>Vakkalanka</a:t>
            </a:r>
            <a:r>
              <a:rPr lang="en-US" sz="1200" u="sng" dirty="0">
                <a:solidFill>
                  <a:srgbClr val="222222"/>
                </a:solidFill>
                <a:latin typeface="Arial" panose="020B0604020202020204" pitchFamily="34" charset="0"/>
                <a:hlinkClick r:id="rId5"/>
              </a:rPr>
              <a:t>, and </a:t>
            </a:r>
            <a:r>
              <a:rPr lang="en-US" sz="1200" u="sng" dirty="0" err="1">
                <a:solidFill>
                  <a:srgbClr val="222222"/>
                </a:solidFill>
                <a:latin typeface="Arial" panose="020B0604020202020204" pitchFamily="34" charset="0"/>
                <a:hlinkClick r:id="rId5"/>
              </a:rPr>
              <a:t>Ludwik</a:t>
            </a:r>
            <a:r>
              <a:rPr lang="en-US" sz="1200" u="sng" dirty="0">
                <a:solidFill>
                  <a:srgbClr val="222222"/>
                </a:solidFill>
                <a:latin typeface="Arial" panose="020B0604020202020204" pitchFamily="34" charset="0"/>
                <a:hlinkClick r:id="rId5"/>
              </a:rPr>
              <a:t> </a:t>
            </a:r>
            <a:r>
              <a:rPr lang="en-US" sz="1200" u="sng" dirty="0" err="1">
                <a:solidFill>
                  <a:srgbClr val="222222"/>
                </a:solidFill>
                <a:latin typeface="Arial" panose="020B0604020202020204" pitchFamily="34" charset="0"/>
                <a:hlinkClick r:id="rId5"/>
              </a:rPr>
              <a:t>Kuzniarz</a:t>
            </a:r>
            <a:r>
              <a:rPr lang="en-US" sz="1200" u="sng" dirty="0">
                <a:solidFill>
                  <a:srgbClr val="222222"/>
                </a:solidFill>
                <a:latin typeface="Arial" panose="020B0604020202020204" pitchFamily="34" charset="0"/>
                <a:hlinkClick r:id="rId5"/>
              </a:rPr>
              <a:t>. "Guidelines for conducting systematic mapping studies in software engineering: An update." Information and Software Technology 64 (2015): 1-18</a:t>
            </a:r>
            <a:r>
              <a:rPr lang="en-US" sz="1200" u="sng" dirty="0">
                <a:solidFill>
                  <a:srgbClr val="222222"/>
                </a:solidFill>
                <a:latin typeface="Arial" panose="020B0604020202020204" pitchFamily="34" charset="0"/>
                <a:hlinkClick r:id="rId5"/>
              </a:rPr>
              <a:t>.</a:t>
            </a:r>
            <a:endParaRPr lang="en-US" sz="120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  <a:hlinkClick r:id="rId6"/>
              </a:rPr>
              <a:t>Kitchenham, B., and Charters, S. 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  <a:hlinkClick r:id="rId6"/>
              </a:rPr>
              <a:t>(2007). Guidelines for performing Systematic Literature Reviews in Software Engineering.</a:t>
            </a:r>
            <a:endParaRPr lang="en-US" sz="12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endParaRPr lang="en-US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endParaRPr lang="en-US" sz="12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1100" dirty="0" smtClean="0"/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rtl="1"/>
            <a:fld id="{E921742B-11DB-41C8-8C1F-09DB3A3EA805}" type="slidenum">
              <a:rPr lang="ar-SA" smtClean="0">
                <a:solidFill>
                  <a:srgbClr val="F2F2F2"/>
                </a:solidFill>
              </a:rPr>
              <a:pPr rtl="1"/>
              <a:t>15</a:t>
            </a:fld>
            <a:endParaRPr lang="en-US" smtClean="0">
              <a:solidFill>
                <a:srgbClr val="F2F2F2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0" y="6429375"/>
            <a:ext cx="9144000" cy="428625"/>
          </a:xfrm>
          <a:prstGeom prst="rect">
            <a:avLst/>
          </a:prstGeom>
          <a:solidFill>
            <a:srgbClr val="417838">
              <a:alpha val="66667"/>
            </a:srgbClr>
          </a:solidFill>
        </p:spPr>
        <p:txBody>
          <a:bodyPr>
            <a:normAutofit fontScale="850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solidFill>
                <a:srgbClr val="463D42"/>
              </a:solidFill>
              <a:latin typeface="Trebuchet MS"/>
              <a:cs typeface="B Zar"/>
            </a:endParaRPr>
          </a:p>
        </p:txBody>
      </p:sp>
      <p:sp>
        <p:nvSpPr>
          <p:cNvPr id="15368" name="Slide Number Placeholder 4"/>
          <p:cNvSpPr txBox="1">
            <a:spLocks/>
          </p:cNvSpPr>
          <p:nvPr/>
        </p:nvSpPr>
        <p:spPr bwMode="auto">
          <a:xfrm>
            <a:off x="6553200" y="64293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rtl="1"/>
            <a:fld id="{25D14CB6-BFFF-4845-9306-5E94CF9C5FB1}" type="slidenum">
              <a:rPr lang="ar-SA" sz="1200">
                <a:solidFill>
                  <a:prstClr val="black"/>
                </a:solidFill>
                <a:latin typeface="Trebuchet MS" pitchFamily="34" charset="0"/>
                <a:cs typeface="B Zar" pitchFamily="2" charset="-78"/>
              </a:rPr>
              <a:pPr algn="r" rtl="1"/>
              <a:t>15</a:t>
            </a:fld>
            <a:endParaRPr lang="en-US" sz="1200">
              <a:solidFill>
                <a:prstClr val="black"/>
              </a:solidFill>
              <a:latin typeface="Trebuchet MS" pitchFamily="34" charset="0"/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24698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0" y="0"/>
            <a:ext cx="9144000" cy="428625"/>
          </a:xfrm>
          <a:prstGeom prst="rect">
            <a:avLst/>
          </a:prstGeom>
          <a:gradFill rotWithShape="1">
            <a:gsLst>
              <a:gs pos="0">
                <a:srgbClr val="43555F"/>
              </a:gs>
              <a:gs pos="100000">
                <a:srgbClr val="58707E"/>
              </a:gs>
            </a:gsLst>
            <a:lin ang="81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>
              <a:solidFill>
                <a:srgbClr val="463D42"/>
              </a:solidFill>
              <a:latin typeface="Trebuchet MS" pitchFamily="34" charset="0"/>
              <a:cs typeface="B Zar" pitchFamily="2" charset="-78"/>
            </a:endParaRPr>
          </a:p>
        </p:txBody>
      </p:sp>
      <p:sp>
        <p:nvSpPr>
          <p:cNvPr id="28676" name="Title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785813"/>
          </a:xfrm>
          <a:gradFill rotWithShape="1">
            <a:gsLst>
              <a:gs pos="0">
                <a:srgbClr val="B9E1D4"/>
              </a:gs>
              <a:gs pos="25000">
                <a:srgbClr val="B9E1D4"/>
              </a:gs>
              <a:gs pos="100000">
                <a:srgbClr val="58707E"/>
              </a:gs>
            </a:gsLst>
            <a:lin ang="8100000" scaled="1"/>
          </a:gradFill>
        </p:spPr>
        <p:txBody>
          <a:bodyPr/>
          <a:lstStyle/>
          <a:p>
            <a:pPr algn="r" rtl="1" eaLnBrk="1" hangingPunct="1">
              <a:defRPr/>
            </a:pPr>
            <a:r>
              <a:rPr lang="fa-IR" sz="3600" b="1" dirty="0" smtClean="0">
                <a:solidFill>
                  <a:srgbClr val="002060"/>
                </a:solidFill>
                <a:cs typeface="B Nazanin" pitchFamily="2" charset="-78"/>
              </a:rPr>
              <a:t>مقدمه</a:t>
            </a:r>
            <a:endParaRPr lang="en-US" sz="3600" b="1" dirty="0" smtClean="0">
              <a:solidFill>
                <a:srgbClr val="002060"/>
              </a:solidFill>
              <a:cs typeface="B Nazanin" pitchFamily="2" charset="-78"/>
            </a:endParaRPr>
          </a:p>
        </p:txBody>
      </p:sp>
      <p:sp>
        <p:nvSpPr>
          <p:cNvPr id="15364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4752528"/>
          </a:xfrm>
        </p:spPr>
        <p:txBody>
          <a:bodyPr/>
          <a:lstStyle/>
          <a:p>
            <a:pPr marL="342900" lvl="1" indent="-342900" algn="r" rtl="1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fa-IR" sz="2200" b="1" dirty="0" smtClean="0">
                <a:cs typeface="B Nazanin" panose="00000400000000000000" pitchFamily="2" charset="-78"/>
              </a:rPr>
              <a:t>برای مرور مطالعات انجام شده در یک حوزه گسترده، نیازمند استفاده از یک </a:t>
            </a:r>
            <a:r>
              <a:rPr lang="fa-IR" sz="2200" b="1" dirty="0" smtClean="0">
                <a:solidFill>
                  <a:schemeClr val="accent4">
                    <a:lumMod val="75000"/>
                  </a:schemeClr>
                </a:solidFill>
                <a:cs typeface="B Nazanin" panose="00000400000000000000" pitchFamily="2" charset="-78"/>
              </a:rPr>
              <a:t>روش جستجوی پیشرفته </a:t>
            </a:r>
            <a:r>
              <a:rPr lang="fa-IR" sz="2200" b="1" dirty="0" smtClean="0">
                <a:cs typeface="B Nazanin" panose="00000400000000000000" pitchFamily="2" charset="-78"/>
              </a:rPr>
              <a:t>هستیم. </a:t>
            </a:r>
          </a:p>
          <a:p>
            <a:pPr marL="342900" lvl="1" indent="-342900" algn="r" rtl="1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fa-IR" sz="2200" b="1" dirty="0" smtClean="0">
                <a:cs typeface="B Nazanin" panose="00000400000000000000" pitchFamily="2" charset="-78"/>
              </a:rPr>
              <a:t>این روش می‏بایست علاوه بر توانایی بازیابی مطالعات وسیع انجام شده در این حوزه دارای ویژگی‏های زیر باشد</a:t>
            </a:r>
            <a:r>
              <a:rPr lang="en-US" sz="2200" dirty="0" smtClean="0">
                <a:cs typeface="B Nazanin" panose="00000400000000000000" pitchFamily="2" charset="-78"/>
              </a:rPr>
              <a:t>[1]</a:t>
            </a:r>
            <a:r>
              <a:rPr lang="fa-IR" sz="2200" b="1" dirty="0" smtClean="0">
                <a:cs typeface="B Nazanin" panose="00000400000000000000" pitchFamily="2" charset="-78"/>
              </a:rPr>
              <a:t>:</a:t>
            </a:r>
          </a:p>
          <a:p>
            <a:pPr marL="742950" lvl="2" indent="-342900" algn="r" rtl="1" eaLnBrk="1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a-IR" sz="2000" b="1" dirty="0" smtClean="0">
                <a:solidFill>
                  <a:schemeClr val="accent4">
                    <a:lumMod val="50000"/>
                  </a:schemeClr>
                </a:solidFill>
                <a:cs typeface="B Nazanin" panose="00000400000000000000" pitchFamily="2" charset="-78"/>
              </a:rPr>
              <a:t>قابل اعتماد (</a:t>
            </a: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Reliable</a:t>
            </a:r>
            <a:r>
              <a:rPr lang="fa-IR" sz="2000" b="1" dirty="0" smtClean="0">
                <a:solidFill>
                  <a:schemeClr val="accent4">
                    <a:lumMod val="50000"/>
                  </a:schemeClr>
                </a:solidFill>
                <a:cs typeface="B Nazanin" panose="00000400000000000000" pitchFamily="2" charset="-78"/>
              </a:rPr>
              <a:t>)</a:t>
            </a:r>
          </a:p>
          <a:p>
            <a:pPr marL="742950" lvl="2" indent="-342900" algn="r" rtl="1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a-IR" sz="2000" b="1" dirty="0" smtClean="0">
                <a:solidFill>
                  <a:schemeClr val="accent4">
                    <a:lumMod val="50000"/>
                  </a:schemeClr>
                </a:solidFill>
                <a:cs typeface="B Nazanin" panose="00000400000000000000" pitchFamily="2" charset="-78"/>
              </a:rPr>
              <a:t>قابل تکرار (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Repeatable</a:t>
            </a:r>
            <a:r>
              <a:rPr lang="fa-IR" sz="2000" b="1" dirty="0" smtClean="0">
                <a:solidFill>
                  <a:schemeClr val="accent4">
                    <a:lumMod val="50000"/>
                  </a:schemeClr>
                </a:solidFill>
                <a:cs typeface="B Nazanin" panose="00000400000000000000" pitchFamily="2" charset="-78"/>
              </a:rPr>
              <a:t>)</a:t>
            </a:r>
          </a:p>
          <a:p>
            <a:pPr marL="742950" lvl="2" indent="-342900" algn="r" rtl="1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a-IR" sz="2000" b="1" dirty="0" smtClean="0">
                <a:solidFill>
                  <a:schemeClr val="accent4">
                    <a:lumMod val="50000"/>
                  </a:schemeClr>
                </a:solidFill>
                <a:cs typeface="B Nazanin" panose="00000400000000000000" pitchFamily="2" charset="-78"/>
              </a:rPr>
              <a:t>بی طرفانه (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Impartial</a:t>
            </a:r>
            <a:r>
              <a:rPr lang="fa-IR" sz="2000" b="1" dirty="0" smtClean="0">
                <a:solidFill>
                  <a:schemeClr val="accent4">
                    <a:lumMod val="50000"/>
                  </a:schemeClr>
                </a:solidFill>
                <a:cs typeface="B Nazanin" panose="00000400000000000000" pitchFamily="2" charset="-78"/>
              </a:rPr>
              <a:t>)</a:t>
            </a:r>
          </a:p>
          <a:p>
            <a:pPr marL="742950" lvl="2" indent="-342900" algn="r" rtl="1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a-IR" sz="2000" b="1" dirty="0" smtClean="0">
                <a:solidFill>
                  <a:schemeClr val="accent4">
                    <a:lumMod val="50000"/>
                  </a:schemeClr>
                </a:solidFill>
                <a:cs typeface="B Nazanin" panose="00000400000000000000" pitchFamily="2" charset="-78"/>
              </a:rPr>
              <a:t>سخت گیرانه (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Rigorous</a:t>
            </a:r>
            <a:r>
              <a:rPr lang="fa-IR" sz="2000" b="1" dirty="0" smtClean="0">
                <a:solidFill>
                  <a:schemeClr val="accent4">
                    <a:lumMod val="50000"/>
                  </a:schemeClr>
                </a:solidFill>
                <a:cs typeface="B Nazanin" panose="00000400000000000000" pitchFamily="2" charset="-78"/>
              </a:rPr>
              <a:t>)</a:t>
            </a:r>
          </a:p>
          <a:p>
            <a:pPr marL="742950" lvl="2" indent="-342900" algn="r" rtl="1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a-IR" sz="2000" b="1" dirty="0" smtClean="0">
                <a:solidFill>
                  <a:schemeClr val="accent4">
                    <a:lumMod val="50000"/>
                  </a:schemeClr>
                </a:solidFill>
                <a:cs typeface="B Nazanin" panose="00000400000000000000" pitchFamily="2" charset="-78"/>
              </a:rPr>
              <a:t>قابل ردیابی (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Traceable</a:t>
            </a:r>
            <a:r>
              <a:rPr lang="fa-IR" sz="2000" b="1" dirty="0" smtClean="0">
                <a:solidFill>
                  <a:schemeClr val="accent4">
                    <a:lumMod val="50000"/>
                  </a:schemeClr>
                </a:solidFill>
                <a:cs typeface="B Nazanin" panose="00000400000000000000" pitchFamily="2" charset="-78"/>
              </a:rPr>
              <a:t>)</a:t>
            </a:r>
            <a:endParaRPr lang="fa-IR" sz="2000" b="1" dirty="0">
              <a:solidFill>
                <a:schemeClr val="accent4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rtl="1"/>
            <a:fld id="{E921742B-11DB-41C8-8C1F-09DB3A3EA805}" type="slidenum">
              <a:rPr lang="ar-SA" smtClean="0">
                <a:solidFill>
                  <a:srgbClr val="F2F2F2"/>
                </a:solidFill>
              </a:rPr>
              <a:pPr rtl="1"/>
              <a:t>2</a:t>
            </a:fld>
            <a:endParaRPr lang="en-US" smtClean="0">
              <a:solidFill>
                <a:srgbClr val="F2F2F2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14563" y="6357938"/>
            <a:ext cx="4714875" cy="365125"/>
          </a:xfrm>
        </p:spPr>
        <p:txBody>
          <a:bodyPr/>
          <a:lstStyle/>
          <a:p>
            <a:pPr rtl="1">
              <a:defRPr/>
            </a:pPr>
            <a:r>
              <a:rPr lang="fa-IR" sz="1400" dirty="0" smtClean="0">
                <a:solidFill>
                  <a:schemeClr val="bg1"/>
                </a:solidFill>
              </a:rPr>
              <a:t>ارائه یک هستان شناسی فازی برای توصیف وب سرویس های معنایی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0" y="6429375"/>
            <a:ext cx="9144000" cy="428625"/>
          </a:xfrm>
          <a:prstGeom prst="rect">
            <a:avLst/>
          </a:prstGeom>
          <a:solidFill>
            <a:srgbClr val="417838">
              <a:alpha val="66667"/>
            </a:srgbClr>
          </a:solidFill>
        </p:spPr>
        <p:txBody>
          <a:bodyPr>
            <a:normAutofit fontScale="850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solidFill>
                <a:srgbClr val="463D42"/>
              </a:solidFill>
              <a:latin typeface="+mn-lt"/>
              <a:cs typeface="+mn-cs"/>
            </a:endParaRPr>
          </a:p>
        </p:txBody>
      </p:sp>
      <p:sp>
        <p:nvSpPr>
          <p:cNvPr id="15368" name="Slide Number Placeholder 4"/>
          <p:cNvSpPr txBox="1">
            <a:spLocks/>
          </p:cNvSpPr>
          <p:nvPr/>
        </p:nvSpPr>
        <p:spPr bwMode="auto">
          <a:xfrm>
            <a:off x="6553200" y="64293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rtl="1"/>
            <a:fld id="{25D14CB6-BFFF-4845-9306-5E94CF9C5FB1}" type="slidenum">
              <a:rPr lang="ar-SA" sz="1200">
                <a:latin typeface="Trebuchet MS" pitchFamily="34" charset="0"/>
                <a:cs typeface="B Zar" pitchFamily="2" charset="-78"/>
              </a:rPr>
              <a:pPr algn="r" rtl="1"/>
              <a:t>2</a:t>
            </a:fld>
            <a:endParaRPr lang="en-US" sz="1200">
              <a:latin typeface="Trebuchet MS" pitchFamily="34" charset="0"/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430315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0" y="0"/>
            <a:ext cx="9144000" cy="428625"/>
          </a:xfrm>
          <a:prstGeom prst="rect">
            <a:avLst/>
          </a:prstGeom>
          <a:gradFill rotWithShape="1">
            <a:gsLst>
              <a:gs pos="0">
                <a:srgbClr val="43555F"/>
              </a:gs>
              <a:gs pos="100000">
                <a:srgbClr val="58707E"/>
              </a:gs>
            </a:gsLst>
            <a:lin ang="81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>
              <a:solidFill>
                <a:srgbClr val="463D42"/>
              </a:solidFill>
              <a:latin typeface="Trebuchet MS" pitchFamily="34" charset="0"/>
              <a:cs typeface="B Zar" pitchFamily="2" charset="-78"/>
            </a:endParaRPr>
          </a:p>
        </p:txBody>
      </p:sp>
      <p:sp>
        <p:nvSpPr>
          <p:cNvPr id="28676" name="Title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785813"/>
          </a:xfrm>
          <a:gradFill rotWithShape="1">
            <a:gsLst>
              <a:gs pos="0">
                <a:srgbClr val="B9E1D4"/>
              </a:gs>
              <a:gs pos="25000">
                <a:srgbClr val="B9E1D4"/>
              </a:gs>
              <a:gs pos="100000">
                <a:srgbClr val="58707E"/>
              </a:gs>
            </a:gsLst>
            <a:lin ang="8100000" scaled="1"/>
          </a:gradFill>
        </p:spPr>
        <p:txBody>
          <a:bodyPr/>
          <a:lstStyle/>
          <a:p>
            <a:pPr algn="r" rtl="1" eaLnBrk="1" hangingPunct="1">
              <a:defRPr/>
            </a:pPr>
            <a:r>
              <a:rPr lang="fa-IR" sz="3600" b="1" dirty="0" smtClean="0">
                <a:solidFill>
                  <a:srgbClr val="002060"/>
                </a:solidFill>
                <a:cs typeface="B Nazanin" pitchFamily="2" charset="-78"/>
              </a:rPr>
              <a:t>مقدمه</a:t>
            </a:r>
            <a:endParaRPr lang="en-US" sz="3600" b="1" dirty="0" smtClean="0">
              <a:solidFill>
                <a:srgbClr val="002060"/>
              </a:solidFill>
              <a:cs typeface="B Nazanin" pitchFamily="2" charset="-78"/>
            </a:endParaRPr>
          </a:p>
        </p:txBody>
      </p:sp>
      <p:sp>
        <p:nvSpPr>
          <p:cNvPr id="15364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4752528"/>
          </a:xfrm>
        </p:spPr>
        <p:txBody>
          <a:bodyPr/>
          <a:lstStyle/>
          <a:p>
            <a:pPr marL="342900" lvl="1" indent="-342900" algn="r" rtl="1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fa-IR" sz="2200" b="1" dirty="0" smtClean="0">
                <a:cs typeface="B Nazanin" panose="00000400000000000000" pitchFamily="2" charset="-78"/>
              </a:rPr>
              <a:t>مهندسی نرم افزار مبتنی بر شواهد</a:t>
            </a:r>
            <a:r>
              <a:rPr lang="en-US" sz="2200" baseline="30000" dirty="0" smtClean="0">
                <a:cs typeface="B Nazanin" panose="00000400000000000000" pitchFamily="2" charset="-78"/>
              </a:rPr>
              <a:t>1</a:t>
            </a:r>
            <a:r>
              <a:rPr lang="en-US" sz="2200" dirty="0" smtClean="0">
                <a:solidFill>
                  <a:prstClr val="black"/>
                </a:solidFill>
                <a:cs typeface="B Nazanin" panose="00000400000000000000" pitchFamily="2" charset="-78"/>
              </a:rPr>
              <a:t>[2]</a:t>
            </a:r>
            <a:r>
              <a:rPr lang="fa-IR" sz="2200" dirty="0" smtClean="0">
                <a:solidFill>
                  <a:prstClr val="black"/>
                </a:solidFill>
                <a:cs typeface="B Nazanin" panose="00000400000000000000" pitchFamily="2" charset="-78"/>
              </a:rPr>
              <a:t>:</a:t>
            </a:r>
          </a:p>
          <a:p>
            <a:pPr marL="742950" lvl="2" indent="-342900" algn="r" rtl="1" eaLnBrk="1" hangingPunct="1">
              <a:lnSpc>
                <a:spcPct val="150000"/>
              </a:lnSpc>
            </a:pPr>
            <a:r>
              <a:rPr lang="fa-IR" sz="1800" dirty="0" smtClean="0">
                <a:solidFill>
                  <a:prstClr val="black"/>
                </a:solidFill>
                <a:cs typeface="B Nazanin" panose="00000400000000000000" pitchFamily="2" charset="-78"/>
              </a:rPr>
              <a:t>بر اساس پارادایم پزشکی مبتنی بر شواهد</a:t>
            </a:r>
            <a:r>
              <a:rPr lang="en-US" sz="1800" baseline="30000" dirty="0" smtClean="0">
                <a:solidFill>
                  <a:prstClr val="black"/>
                </a:solidFill>
                <a:cs typeface="B Nazanin" panose="00000400000000000000" pitchFamily="2" charset="-78"/>
              </a:rPr>
              <a:t>2</a:t>
            </a:r>
            <a:r>
              <a:rPr lang="fa-IR" sz="1800" dirty="0" smtClean="0">
                <a:solidFill>
                  <a:prstClr val="black"/>
                </a:solidFill>
                <a:cs typeface="B Nazanin" panose="00000400000000000000" pitchFamily="2" charset="-78"/>
              </a:rPr>
              <a:t> </a:t>
            </a:r>
            <a:endParaRPr lang="en-US" sz="1800" dirty="0" smtClean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marL="742950" lvl="2" indent="-342900" algn="r" rtl="1" eaLnBrk="1" hangingPunct="1">
              <a:lnSpc>
                <a:spcPct val="150000"/>
              </a:lnSpc>
            </a:pPr>
            <a:r>
              <a:rPr lang="fa-IR" sz="1800" dirty="0" smtClean="0">
                <a:solidFill>
                  <a:prstClr val="black"/>
                </a:solidFill>
                <a:cs typeface="B Nazanin" panose="00000400000000000000" pitchFamily="2" charset="-78"/>
              </a:rPr>
              <a:t>مطرح شده توسط </a:t>
            </a:r>
            <a:r>
              <a:rPr lang="en-US" sz="1600" dirty="0">
                <a:solidFill>
                  <a:prstClr val="black"/>
                </a:solidFill>
                <a:cs typeface="B Nazanin" panose="00000400000000000000" pitchFamily="2" charset="-78"/>
              </a:rPr>
              <a:t>Barbara Ann </a:t>
            </a:r>
            <a:r>
              <a:rPr lang="en-US" sz="1600" dirty="0" smtClean="0">
                <a:solidFill>
                  <a:prstClr val="black"/>
                </a:solidFill>
                <a:cs typeface="B Nazanin" panose="00000400000000000000" pitchFamily="2" charset="-78"/>
              </a:rPr>
              <a:t>Kitchenham</a:t>
            </a:r>
            <a:r>
              <a:rPr lang="fa-IR" sz="1600" dirty="0">
                <a:solidFill>
                  <a:prstClr val="black"/>
                </a:solidFill>
                <a:cs typeface="B Nazanin" panose="00000400000000000000" pitchFamily="2" charset="-78"/>
              </a:rPr>
              <a:t> </a:t>
            </a:r>
            <a:r>
              <a:rPr lang="fa-IR" sz="1800" dirty="0" smtClean="0">
                <a:solidFill>
                  <a:prstClr val="black"/>
                </a:solidFill>
                <a:cs typeface="B Nazanin" panose="00000400000000000000" pitchFamily="2" charset="-78"/>
              </a:rPr>
              <a:t>در سال 2004</a:t>
            </a:r>
          </a:p>
          <a:p>
            <a:pPr marL="742950" lvl="2" indent="-342900" algn="r" rtl="1" eaLnBrk="1" hangingPunct="1">
              <a:lnSpc>
                <a:spcPct val="150000"/>
              </a:lnSpc>
            </a:pPr>
            <a:r>
              <a:rPr lang="fa-IR" sz="1800" dirty="0" smtClean="0">
                <a:solidFill>
                  <a:prstClr val="black"/>
                </a:solidFill>
                <a:cs typeface="B Nazanin" panose="00000400000000000000" pitchFamily="2" charset="-78"/>
              </a:rPr>
              <a:t>دستیابی به اطلاعات دقیق با تحلیل سایر مطالعات اصلی</a:t>
            </a:r>
            <a:endParaRPr lang="en-US" sz="1800" dirty="0" smtClean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marL="742950" lvl="2" indent="-342900" algn="r" rtl="1" eaLnBrk="1" hangingPunct="1">
              <a:lnSpc>
                <a:spcPct val="150000"/>
              </a:lnSpc>
            </a:pPr>
            <a:r>
              <a:rPr lang="fa-IR" sz="1800" dirty="0" smtClean="0">
                <a:solidFill>
                  <a:prstClr val="black"/>
                </a:solidFill>
                <a:cs typeface="B Nazanin" panose="00000400000000000000" pitchFamily="2" charset="-78"/>
              </a:rPr>
              <a:t>حذف تعصباتی که ممکن است برخی از این مطالعات بدان دچار شده باشند.</a:t>
            </a:r>
            <a:endParaRPr lang="en-US" sz="1800" dirty="0" smtClean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rtl="1"/>
            <a:fld id="{E921742B-11DB-41C8-8C1F-09DB3A3EA805}" type="slidenum">
              <a:rPr lang="ar-SA" smtClean="0">
                <a:solidFill>
                  <a:srgbClr val="F2F2F2"/>
                </a:solidFill>
              </a:rPr>
              <a:pPr rtl="1"/>
              <a:t>3</a:t>
            </a:fld>
            <a:endParaRPr lang="en-US" smtClean="0">
              <a:solidFill>
                <a:srgbClr val="F2F2F2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14563" y="6357938"/>
            <a:ext cx="4714875" cy="365125"/>
          </a:xfrm>
        </p:spPr>
        <p:txBody>
          <a:bodyPr/>
          <a:lstStyle/>
          <a:p>
            <a:pPr rtl="1">
              <a:defRPr/>
            </a:pPr>
            <a:r>
              <a:rPr lang="fa-IR" sz="1400" dirty="0" smtClean="0">
                <a:solidFill>
                  <a:schemeClr val="bg1"/>
                </a:solidFill>
              </a:rPr>
              <a:t>ارائه یک هستان شناسی فازی برای توصیف وب سرویس های معنایی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0" y="6429375"/>
            <a:ext cx="9144000" cy="428625"/>
          </a:xfrm>
          <a:prstGeom prst="rect">
            <a:avLst/>
          </a:prstGeom>
          <a:solidFill>
            <a:srgbClr val="417838">
              <a:alpha val="66667"/>
            </a:srgbClr>
          </a:solidFill>
        </p:spPr>
        <p:txBody>
          <a:bodyPr>
            <a:normAutofit fontScale="850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solidFill>
                <a:srgbClr val="463D42"/>
              </a:solidFill>
              <a:latin typeface="+mn-lt"/>
              <a:cs typeface="+mn-cs"/>
            </a:endParaRPr>
          </a:p>
        </p:txBody>
      </p:sp>
      <p:sp>
        <p:nvSpPr>
          <p:cNvPr id="15368" name="Slide Number Placeholder 4"/>
          <p:cNvSpPr txBox="1">
            <a:spLocks/>
          </p:cNvSpPr>
          <p:nvPr/>
        </p:nvSpPr>
        <p:spPr bwMode="auto">
          <a:xfrm>
            <a:off x="6553200" y="64293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rtl="1"/>
            <a:fld id="{25D14CB6-BFFF-4845-9306-5E94CF9C5FB1}" type="slidenum">
              <a:rPr lang="ar-SA" sz="1200">
                <a:latin typeface="Trebuchet MS" pitchFamily="34" charset="0"/>
                <a:cs typeface="B Zar" pitchFamily="2" charset="-78"/>
              </a:rPr>
              <a:pPr algn="r" rtl="1"/>
              <a:t>3</a:t>
            </a:fld>
            <a:endParaRPr lang="en-US" sz="1200">
              <a:latin typeface="Trebuchet MS" pitchFamily="34" charset="0"/>
              <a:cs typeface="B Zar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67544" y="5661248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67544" y="5661248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1- Evidence-based software engineering</a:t>
            </a:r>
          </a:p>
          <a:p>
            <a:r>
              <a:rPr lang="en-US" sz="1400" dirty="0" smtClean="0"/>
              <a:t>2- Evidence-based medicine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426148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0" y="0"/>
            <a:ext cx="9144000" cy="428625"/>
          </a:xfrm>
          <a:prstGeom prst="rect">
            <a:avLst/>
          </a:prstGeom>
          <a:gradFill rotWithShape="1">
            <a:gsLst>
              <a:gs pos="0">
                <a:srgbClr val="43555F"/>
              </a:gs>
              <a:gs pos="100000">
                <a:srgbClr val="58707E"/>
              </a:gs>
            </a:gsLst>
            <a:lin ang="81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>
              <a:solidFill>
                <a:srgbClr val="463D42"/>
              </a:solidFill>
              <a:latin typeface="Trebuchet MS" pitchFamily="34" charset="0"/>
              <a:cs typeface="B Zar" pitchFamily="2" charset="-78"/>
            </a:endParaRPr>
          </a:p>
        </p:txBody>
      </p:sp>
      <p:sp>
        <p:nvSpPr>
          <p:cNvPr id="28676" name="Title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785813"/>
          </a:xfrm>
          <a:gradFill rotWithShape="1">
            <a:gsLst>
              <a:gs pos="0">
                <a:srgbClr val="B9E1D4"/>
              </a:gs>
              <a:gs pos="25000">
                <a:srgbClr val="B9E1D4"/>
              </a:gs>
              <a:gs pos="100000">
                <a:srgbClr val="58707E"/>
              </a:gs>
            </a:gsLst>
            <a:lin ang="8100000" scaled="1"/>
          </a:gradFill>
        </p:spPr>
        <p:txBody>
          <a:bodyPr/>
          <a:lstStyle/>
          <a:p>
            <a:pPr algn="r" rtl="1" eaLnBrk="1" hangingPunct="1">
              <a:defRPr/>
            </a:pPr>
            <a:r>
              <a:rPr lang="fa-IR" sz="3600" b="1" dirty="0" smtClean="0">
                <a:solidFill>
                  <a:srgbClr val="002060"/>
                </a:solidFill>
                <a:cs typeface="B Nazanin" pitchFamily="2" charset="-78"/>
              </a:rPr>
              <a:t>مقدمه</a:t>
            </a:r>
            <a:endParaRPr lang="en-US" sz="3600" b="1" dirty="0" smtClean="0">
              <a:solidFill>
                <a:srgbClr val="002060"/>
              </a:solidFill>
              <a:cs typeface="B Nazanin" pitchFamily="2" charset="-78"/>
            </a:endParaRPr>
          </a:p>
        </p:txBody>
      </p:sp>
      <p:sp>
        <p:nvSpPr>
          <p:cNvPr id="15364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4752528"/>
          </a:xfrm>
        </p:spPr>
        <p:txBody>
          <a:bodyPr/>
          <a:lstStyle/>
          <a:p>
            <a:pPr marL="342900" lvl="1" indent="-342900" algn="r" rtl="1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fa-IR" sz="2200" b="1" dirty="0" smtClean="0">
                <a:cs typeface="B Nazanin" panose="00000400000000000000" pitchFamily="2" charset="-78"/>
              </a:rPr>
              <a:t>مهندسی نرم افزار مبتنی بر شواهد</a:t>
            </a:r>
            <a:r>
              <a:rPr lang="en-US" sz="2200" baseline="30000" dirty="0" smtClean="0">
                <a:cs typeface="B Nazanin" panose="00000400000000000000" pitchFamily="2" charset="-78"/>
              </a:rPr>
              <a:t>1</a:t>
            </a:r>
            <a:r>
              <a:rPr lang="fa-IR" sz="2200" b="1" dirty="0" smtClean="0">
                <a:cs typeface="B Nazanin" panose="00000400000000000000" pitchFamily="2" charset="-78"/>
              </a:rPr>
              <a:t>، دو روش را در این خصوص ارائه می‏نماید</a:t>
            </a:r>
            <a:r>
              <a:rPr lang="en-US" sz="2200" dirty="0" smtClean="0">
                <a:solidFill>
                  <a:prstClr val="black"/>
                </a:solidFill>
                <a:cs typeface="B Nazanin" panose="00000400000000000000" pitchFamily="2" charset="-78"/>
              </a:rPr>
              <a:t> [2]</a:t>
            </a:r>
            <a:r>
              <a:rPr lang="fa-IR" sz="2200" dirty="0" smtClean="0">
                <a:solidFill>
                  <a:prstClr val="black"/>
                </a:solidFill>
                <a:cs typeface="B Nazanin" panose="00000400000000000000" pitchFamily="2" charset="-78"/>
              </a:rPr>
              <a:t>:</a:t>
            </a:r>
            <a:endParaRPr lang="fa-IR" sz="2200" b="1" dirty="0" smtClean="0">
              <a:cs typeface="B Nazanin" panose="00000400000000000000" pitchFamily="2" charset="-78"/>
            </a:endParaRPr>
          </a:p>
          <a:p>
            <a:pPr marL="742950" lvl="2" indent="-342900" algn="l" eaLnBrk="1" hangingPunct="1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FontTx/>
              <a:buChar char="-"/>
            </a:pP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Systematic 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Literature </a:t>
            </a: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Review (SLR)</a:t>
            </a:r>
          </a:p>
          <a:p>
            <a:pPr marL="742950" lvl="2" indent="-342900" algn="l" eaLnBrk="1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Systematic 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Mapping </a:t>
            </a: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Study (SMS</a:t>
            </a: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)</a:t>
            </a:r>
            <a:endParaRPr lang="en-US" sz="2200" b="1" dirty="0" smtClean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marL="342900" lvl="1" indent="-342900" algn="r" rtl="1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fa-IR" sz="2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این 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دو </a:t>
            </a:r>
            <a:r>
              <a:rPr lang="fa-IR" sz="2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روش مکمل یکدیگر بوده و معمولا ابتدا </a:t>
            </a:r>
            <a:r>
              <a:rPr lang="en-US" sz="2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SMS</a:t>
            </a:r>
            <a:r>
              <a:rPr lang="fa-IR" sz="2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 انجام شده و در پی آن </a:t>
            </a:r>
            <a:r>
              <a:rPr lang="en-US" sz="2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SLR</a:t>
            </a:r>
            <a:r>
              <a:rPr lang="fa-IR" sz="2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 انجام می‏شود.</a:t>
            </a:r>
          </a:p>
          <a:p>
            <a:pPr marL="342900" lvl="1" indent="-342900" algn="r" rtl="1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fa-IR" sz="2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در 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یک </a:t>
            </a:r>
            <a:r>
              <a:rPr lang="fa-IR" sz="2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حوزه پژوهشی 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می‏توان یک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SMS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 و چندین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SLR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 انجام داد.</a:t>
            </a:r>
          </a:p>
          <a:p>
            <a:pPr marL="342900" lvl="1" indent="-342900" algn="r" rtl="1" eaLnBrk="1" hangingPunct="1">
              <a:lnSpc>
                <a:spcPct val="150000"/>
              </a:lnSpc>
              <a:buFont typeface="Arial" charset="0"/>
              <a:buChar char="•"/>
            </a:pPr>
            <a:endParaRPr lang="fa-IR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marL="742950" lvl="2" indent="-342900" algn="l" eaLnBrk="1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fa-IR" sz="2000" b="1" dirty="0" smtClean="0">
              <a:solidFill>
                <a:schemeClr val="accent4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rtl="1"/>
            <a:fld id="{E921742B-11DB-41C8-8C1F-09DB3A3EA805}" type="slidenum">
              <a:rPr lang="ar-SA" smtClean="0">
                <a:solidFill>
                  <a:srgbClr val="F2F2F2"/>
                </a:solidFill>
              </a:rPr>
              <a:pPr rtl="1"/>
              <a:t>4</a:t>
            </a:fld>
            <a:endParaRPr lang="en-US" smtClean="0">
              <a:solidFill>
                <a:srgbClr val="F2F2F2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14563" y="6357938"/>
            <a:ext cx="4714875" cy="365125"/>
          </a:xfrm>
        </p:spPr>
        <p:txBody>
          <a:bodyPr/>
          <a:lstStyle/>
          <a:p>
            <a:pPr rtl="1">
              <a:defRPr/>
            </a:pPr>
            <a:r>
              <a:rPr lang="fa-IR" sz="1400" dirty="0" smtClean="0">
                <a:solidFill>
                  <a:schemeClr val="bg1"/>
                </a:solidFill>
              </a:rPr>
              <a:t>ارائه یک هستان شناسی فازی برای توصیف وب سرویس های معنایی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0" y="6429375"/>
            <a:ext cx="9144000" cy="428625"/>
          </a:xfrm>
          <a:prstGeom prst="rect">
            <a:avLst/>
          </a:prstGeom>
          <a:solidFill>
            <a:srgbClr val="417838">
              <a:alpha val="66667"/>
            </a:srgbClr>
          </a:solidFill>
        </p:spPr>
        <p:txBody>
          <a:bodyPr>
            <a:normAutofit fontScale="850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solidFill>
                <a:srgbClr val="463D42"/>
              </a:solidFill>
              <a:latin typeface="+mn-lt"/>
              <a:cs typeface="+mn-cs"/>
            </a:endParaRPr>
          </a:p>
        </p:txBody>
      </p:sp>
      <p:sp>
        <p:nvSpPr>
          <p:cNvPr id="15368" name="Slide Number Placeholder 4"/>
          <p:cNvSpPr txBox="1">
            <a:spLocks/>
          </p:cNvSpPr>
          <p:nvPr/>
        </p:nvSpPr>
        <p:spPr bwMode="auto">
          <a:xfrm>
            <a:off x="6553200" y="64293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rtl="1"/>
            <a:fld id="{25D14CB6-BFFF-4845-9306-5E94CF9C5FB1}" type="slidenum">
              <a:rPr lang="ar-SA" sz="1200">
                <a:latin typeface="Trebuchet MS" pitchFamily="34" charset="0"/>
                <a:cs typeface="B Zar" pitchFamily="2" charset="-78"/>
              </a:rPr>
              <a:pPr algn="r" rtl="1"/>
              <a:t>4</a:t>
            </a:fld>
            <a:endParaRPr lang="en-US" sz="1200">
              <a:latin typeface="Trebuchet MS" pitchFamily="34" charset="0"/>
              <a:cs typeface="B Zar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67544" y="5661248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67544" y="5661248"/>
            <a:ext cx="5472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Evidence-based software engineering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822700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0" y="0"/>
            <a:ext cx="9144000" cy="428625"/>
          </a:xfrm>
          <a:prstGeom prst="rect">
            <a:avLst/>
          </a:prstGeom>
          <a:gradFill rotWithShape="1">
            <a:gsLst>
              <a:gs pos="0">
                <a:srgbClr val="43555F"/>
              </a:gs>
              <a:gs pos="100000">
                <a:srgbClr val="58707E"/>
              </a:gs>
            </a:gsLst>
            <a:lin ang="81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>
              <a:solidFill>
                <a:srgbClr val="463D42"/>
              </a:solidFill>
              <a:latin typeface="Trebuchet MS" pitchFamily="34" charset="0"/>
              <a:cs typeface="B Zar" pitchFamily="2" charset="-78"/>
            </a:endParaRPr>
          </a:p>
        </p:txBody>
      </p:sp>
      <p:sp>
        <p:nvSpPr>
          <p:cNvPr id="28676" name="Title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785813"/>
          </a:xfrm>
          <a:gradFill rotWithShape="1">
            <a:gsLst>
              <a:gs pos="0">
                <a:srgbClr val="B9E1D4"/>
              </a:gs>
              <a:gs pos="25000">
                <a:srgbClr val="B9E1D4"/>
              </a:gs>
              <a:gs pos="100000">
                <a:srgbClr val="58707E"/>
              </a:gs>
            </a:gsLst>
            <a:lin ang="8100000" scaled="1"/>
          </a:gradFill>
        </p:spPr>
        <p:txBody>
          <a:bodyPr/>
          <a:lstStyle/>
          <a:p>
            <a:pPr algn="r" rtl="1" eaLnBrk="1" hangingPunct="1">
              <a:defRPr/>
            </a:pPr>
            <a:r>
              <a:rPr lang="fa-IR" sz="3600" b="1" dirty="0" smtClean="0">
                <a:solidFill>
                  <a:srgbClr val="002060"/>
                </a:solidFill>
                <a:cs typeface="B Nazanin" pitchFamily="2" charset="-78"/>
              </a:rPr>
              <a:t>مقدمه</a:t>
            </a:r>
            <a:endParaRPr lang="en-US" sz="3600" b="1" dirty="0" smtClean="0">
              <a:solidFill>
                <a:srgbClr val="002060"/>
              </a:solidFill>
              <a:cs typeface="B Nazanin" pitchFamily="2" charset="-78"/>
            </a:endParaRPr>
          </a:p>
        </p:txBody>
      </p:sp>
      <p:sp>
        <p:nvSpPr>
          <p:cNvPr id="15364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4752528"/>
          </a:xfrm>
        </p:spPr>
        <p:txBody>
          <a:bodyPr/>
          <a:lstStyle/>
          <a:p>
            <a:pPr marL="342900" lvl="1" indent="-342900" algn="r" rtl="1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fa-IR" sz="2200" b="1" dirty="0" smtClean="0">
                <a:cs typeface="B Nazanin" panose="00000400000000000000" pitchFamily="2" charset="-78"/>
              </a:rPr>
              <a:t>مهندسی نرم افزار مبتنی بر شواهد، دو روش را در این خصوص ارائه می‏نماید</a:t>
            </a:r>
            <a:r>
              <a:rPr lang="en-US" sz="2200" dirty="0" smtClean="0">
                <a:solidFill>
                  <a:prstClr val="black"/>
                </a:solidFill>
                <a:cs typeface="B Nazanin" panose="00000400000000000000" pitchFamily="2" charset="-78"/>
              </a:rPr>
              <a:t> [2]</a:t>
            </a:r>
            <a:r>
              <a:rPr lang="fa-IR" sz="2200" dirty="0" smtClean="0">
                <a:solidFill>
                  <a:prstClr val="black"/>
                </a:solidFill>
                <a:cs typeface="B Nazanin" panose="00000400000000000000" pitchFamily="2" charset="-78"/>
              </a:rPr>
              <a:t>:</a:t>
            </a:r>
            <a:endParaRPr lang="fa-IR" sz="2200" b="1" dirty="0" smtClean="0">
              <a:cs typeface="B Nazanin" panose="00000400000000000000" pitchFamily="2" charset="-78"/>
            </a:endParaRPr>
          </a:p>
          <a:p>
            <a:pPr marL="742950" lvl="2" indent="-342900" algn="l" eaLnBrk="1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Systematic 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Mapping </a:t>
            </a: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Study (SMS)</a:t>
            </a:r>
            <a:endParaRPr lang="fa-IR" sz="1800" b="1" dirty="0" smtClean="0">
              <a:solidFill>
                <a:schemeClr val="accent5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742950" lvl="2" indent="-342900" algn="r" rtl="1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a-IR" sz="2000" b="1" dirty="0">
                <a:solidFill>
                  <a:schemeClr val="tx2"/>
                </a:solidFill>
                <a:cs typeface="B Nazanin" panose="00000400000000000000" pitchFamily="2" charset="-78"/>
              </a:rPr>
              <a:t>هدف</a:t>
            </a:r>
            <a:r>
              <a:rPr lang="fa-IR" sz="2000" b="1" dirty="0">
                <a:cs typeface="B Nazanin" panose="00000400000000000000" pitchFamily="2" charset="-78"/>
              </a:rPr>
              <a:t>: کشف ترندهای پژوهشی و دسته بندی موضوعات موجود در یک حوزه </a:t>
            </a:r>
            <a:endParaRPr lang="en-US" sz="2000" b="1" dirty="0" smtClean="0">
              <a:cs typeface="B Nazanin" panose="00000400000000000000" pitchFamily="2" charset="-78"/>
            </a:endParaRPr>
          </a:p>
          <a:p>
            <a:pPr marL="742950" lvl="2" indent="-342900" algn="r" rtl="1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a-IR" sz="2000" b="1" dirty="0" smtClean="0">
                <a:solidFill>
                  <a:schemeClr val="tx2"/>
                </a:solidFill>
                <a:cs typeface="B Nazanin" panose="00000400000000000000" pitchFamily="2" charset="-78"/>
              </a:rPr>
              <a:t>چه موقع؟</a:t>
            </a:r>
            <a:r>
              <a:rPr lang="fa-IR" sz="2000" b="1" dirty="0">
                <a:cs typeface="B Nazanin" panose="00000400000000000000" pitchFamily="2" charset="-78"/>
              </a:rPr>
              <a:t> </a:t>
            </a:r>
            <a:r>
              <a:rPr lang="fa-IR" sz="2000" b="1" dirty="0" smtClean="0">
                <a:cs typeface="B Nazanin" panose="00000400000000000000" pitchFamily="2" charset="-78"/>
              </a:rPr>
              <a:t>هنگامی که تازه پژوهش را آغاز نموده‏اید و هنوز برای انتخاب حوزه پژوهشی مطمئن نیستید</a:t>
            </a:r>
            <a:endParaRPr lang="en-US" sz="20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marL="742950" lvl="2" indent="-342900" eaLnBrk="1" hangingPunct="1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FontTx/>
              <a:buChar char="-"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Systematic Literature Review (SLR)</a:t>
            </a:r>
          </a:p>
          <a:p>
            <a:pPr marL="742950" lvl="2" indent="-342900" algn="r" rtl="1" eaLnBrk="1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fa-IR" sz="2000" b="1" dirty="0">
                <a:solidFill>
                  <a:schemeClr val="tx2"/>
                </a:solidFill>
                <a:cs typeface="B Nazanin" panose="00000400000000000000" pitchFamily="2" charset="-78"/>
              </a:rPr>
              <a:t>هدف</a:t>
            </a:r>
            <a:r>
              <a:rPr lang="fa-IR" sz="2000" b="1" dirty="0">
                <a:solidFill>
                  <a:prstClr val="black"/>
                </a:solidFill>
                <a:cs typeface="B Nazanin" panose="00000400000000000000" pitchFamily="2" charset="-78"/>
              </a:rPr>
              <a:t>: تلاش برای یافتن مطالعات اصلی و به تبع آن استخراج داده از آنها به منظور پاسخگویی به یک یا چند سوال پژوهشی خاص</a:t>
            </a:r>
            <a:endParaRPr lang="en-US" sz="20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marL="742950" lvl="2" indent="-342900" algn="r" rtl="1"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Tx/>
              <a:buChar char="-"/>
            </a:pPr>
            <a:r>
              <a:rPr lang="fa-IR" sz="2000" b="1" dirty="0" smtClean="0">
                <a:solidFill>
                  <a:schemeClr val="tx2"/>
                </a:solidFill>
                <a:cs typeface="B Nazanin" panose="00000400000000000000" pitchFamily="2" charset="-78"/>
              </a:rPr>
              <a:t>چه موقع</a:t>
            </a:r>
            <a:r>
              <a:rPr lang="fa-IR" sz="2000" b="1" dirty="0">
                <a:solidFill>
                  <a:prstClr val="black"/>
                </a:solidFill>
                <a:cs typeface="B Nazanin" panose="00000400000000000000" pitchFamily="2" charset="-78"/>
              </a:rPr>
              <a:t>؟</a:t>
            </a:r>
            <a:r>
              <a:rPr lang="fa-IR" sz="20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 پس از  اینکه از انتخاب حوزه پژوهشی خود مطمئن شده‏اید</a:t>
            </a:r>
            <a:endParaRPr lang="en-US" sz="20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marL="742950" lvl="2" indent="-342900" algn="l" eaLnBrk="1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fa-IR" sz="2000" b="1" dirty="0" smtClean="0">
              <a:solidFill>
                <a:schemeClr val="accent4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rtl="1"/>
            <a:fld id="{E921742B-11DB-41C8-8C1F-09DB3A3EA805}" type="slidenum">
              <a:rPr lang="ar-SA" smtClean="0">
                <a:solidFill>
                  <a:srgbClr val="F2F2F2"/>
                </a:solidFill>
              </a:rPr>
              <a:pPr rtl="1"/>
              <a:t>5</a:t>
            </a:fld>
            <a:endParaRPr lang="en-US" smtClean="0">
              <a:solidFill>
                <a:srgbClr val="F2F2F2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14563" y="6357938"/>
            <a:ext cx="4714875" cy="365125"/>
          </a:xfrm>
        </p:spPr>
        <p:txBody>
          <a:bodyPr/>
          <a:lstStyle/>
          <a:p>
            <a:pPr rtl="1">
              <a:defRPr/>
            </a:pPr>
            <a:r>
              <a:rPr lang="fa-IR" sz="1400" dirty="0" smtClean="0">
                <a:solidFill>
                  <a:schemeClr val="bg1"/>
                </a:solidFill>
              </a:rPr>
              <a:t>ارائه یک هستان شناسی فازی برای توصیف وب سرویس های معنایی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0" y="6429375"/>
            <a:ext cx="9144000" cy="428625"/>
          </a:xfrm>
          <a:prstGeom prst="rect">
            <a:avLst/>
          </a:prstGeom>
          <a:solidFill>
            <a:srgbClr val="417838">
              <a:alpha val="66667"/>
            </a:srgbClr>
          </a:solidFill>
        </p:spPr>
        <p:txBody>
          <a:bodyPr>
            <a:normAutofit fontScale="850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solidFill>
                <a:srgbClr val="463D42"/>
              </a:solidFill>
              <a:latin typeface="+mn-lt"/>
              <a:cs typeface="+mn-cs"/>
            </a:endParaRPr>
          </a:p>
        </p:txBody>
      </p:sp>
      <p:sp>
        <p:nvSpPr>
          <p:cNvPr id="15368" name="Slide Number Placeholder 4"/>
          <p:cNvSpPr txBox="1">
            <a:spLocks/>
          </p:cNvSpPr>
          <p:nvPr/>
        </p:nvSpPr>
        <p:spPr bwMode="auto">
          <a:xfrm>
            <a:off x="6553200" y="64293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rtl="1"/>
            <a:fld id="{25D14CB6-BFFF-4845-9306-5E94CF9C5FB1}" type="slidenum">
              <a:rPr lang="ar-SA" sz="1200">
                <a:latin typeface="Trebuchet MS" pitchFamily="34" charset="0"/>
                <a:cs typeface="B Zar" pitchFamily="2" charset="-78"/>
              </a:rPr>
              <a:pPr algn="r" rtl="1"/>
              <a:t>5</a:t>
            </a:fld>
            <a:endParaRPr lang="en-US" sz="1200">
              <a:latin typeface="Trebuchet MS" pitchFamily="34" charset="0"/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669299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0" y="0"/>
            <a:ext cx="9144000" cy="428625"/>
          </a:xfrm>
          <a:prstGeom prst="rect">
            <a:avLst/>
          </a:prstGeom>
          <a:gradFill rotWithShape="1">
            <a:gsLst>
              <a:gs pos="0">
                <a:srgbClr val="43555F"/>
              </a:gs>
              <a:gs pos="100000">
                <a:srgbClr val="58707E"/>
              </a:gs>
            </a:gsLst>
            <a:lin ang="81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>
              <a:solidFill>
                <a:srgbClr val="463D42"/>
              </a:solidFill>
              <a:latin typeface="Trebuchet MS" pitchFamily="34" charset="0"/>
              <a:cs typeface="B Zar" pitchFamily="2" charset="-78"/>
            </a:endParaRPr>
          </a:p>
        </p:txBody>
      </p:sp>
      <p:sp>
        <p:nvSpPr>
          <p:cNvPr id="28676" name="Title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785813"/>
          </a:xfrm>
          <a:gradFill rotWithShape="1">
            <a:gsLst>
              <a:gs pos="0">
                <a:srgbClr val="B9E1D4"/>
              </a:gs>
              <a:gs pos="25000">
                <a:srgbClr val="B9E1D4"/>
              </a:gs>
              <a:gs pos="100000">
                <a:srgbClr val="58707E"/>
              </a:gs>
            </a:gsLst>
            <a:lin ang="8100000" scaled="1"/>
          </a:gradFill>
        </p:spPr>
        <p:txBody>
          <a:bodyPr/>
          <a:lstStyle/>
          <a:p>
            <a:pPr algn="r" rtl="1" eaLnBrk="1" hangingPunct="1">
              <a:defRPr/>
            </a:pPr>
            <a:r>
              <a:rPr lang="fa-IR" sz="3600" b="1" dirty="0" smtClean="0">
                <a:solidFill>
                  <a:srgbClr val="002060"/>
                </a:solidFill>
                <a:cs typeface="B Nazanin" pitchFamily="2" charset="-78"/>
              </a:rPr>
              <a:t>مقایسه </a:t>
            </a:r>
            <a:r>
              <a:rPr lang="en-US" sz="3200" b="1" dirty="0">
                <a:solidFill>
                  <a:srgbClr val="002060"/>
                </a:solidFill>
                <a:cs typeface="B Nazanin" pitchFamily="2" charset="-78"/>
              </a:rPr>
              <a:t>SLR</a:t>
            </a:r>
            <a:r>
              <a:rPr lang="fa-IR" sz="3600" b="1" dirty="0">
                <a:cs typeface="B Nazanin" panose="00000400000000000000" pitchFamily="2" charset="-78"/>
              </a:rPr>
              <a:t> </a:t>
            </a:r>
            <a:r>
              <a:rPr lang="fa-IR" sz="3600" b="1" dirty="0">
                <a:solidFill>
                  <a:srgbClr val="002060"/>
                </a:solidFill>
                <a:cs typeface="B Nazanin" pitchFamily="2" charset="-78"/>
              </a:rPr>
              <a:t>و</a:t>
            </a:r>
            <a:r>
              <a:rPr lang="fa-IR" sz="3600" b="1" dirty="0">
                <a:cs typeface="B Nazanin" panose="00000400000000000000" pitchFamily="2" charset="-78"/>
              </a:rPr>
              <a:t> </a:t>
            </a:r>
            <a:r>
              <a:rPr lang="en-US" sz="3200" b="1" dirty="0">
                <a:solidFill>
                  <a:srgbClr val="002060"/>
                </a:solidFill>
                <a:cs typeface="B Nazanin" pitchFamily="2" charset="-78"/>
              </a:rPr>
              <a:t>SMS</a:t>
            </a:r>
          </a:p>
        </p:txBody>
      </p:sp>
      <p:sp>
        <p:nvSpPr>
          <p:cNvPr id="15364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4752528"/>
          </a:xfrm>
        </p:spPr>
        <p:txBody>
          <a:bodyPr/>
          <a:lstStyle/>
          <a:p>
            <a:pPr marL="342900" lvl="1" indent="-342900" algn="r" rtl="1" eaLnBrk="1" hangingPunct="1">
              <a:lnSpc>
                <a:spcPct val="150000"/>
              </a:lnSpc>
              <a:spcAft>
                <a:spcPts val="1200"/>
              </a:spcAft>
              <a:buFont typeface="Arial" charset="0"/>
              <a:buChar char="•"/>
            </a:pPr>
            <a:r>
              <a:rPr lang="fa-IR" sz="2400" b="1" dirty="0">
                <a:cs typeface="B Nazanin" panose="00000400000000000000" pitchFamily="2" charset="-78"/>
              </a:rPr>
              <a:t>این دو روش در جنبه‏های زیر با یکدیگر تفاوت دارند </a:t>
            </a:r>
            <a:r>
              <a:rPr lang="en-US" sz="2400" dirty="0" smtClean="0">
                <a:cs typeface="B Nazanin" panose="00000400000000000000" pitchFamily="2" charset="-78"/>
              </a:rPr>
              <a:t>[3]</a:t>
            </a:r>
            <a:r>
              <a:rPr lang="fa-IR" sz="2400" b="1" dirty="0" smtClean="0">
                <a:cs typeface="B Nazanin" panose="00000400000000000000" pitchFamily="2" charset="-78"/>
              </a:rPr>
              <a:t>:</a:t>
            </a:r>
            <a:endParaRPr lang="en-US" sz="2400" b="1" dirty="0">
              <a:cs typeface="B Nazanin" panose="00000400000000000000" pitchFamily="2" charset="-78"/>
            </a:endParaRPr>
          </a:p>
          <a:p>
            <a:pPr marL="742950" lvl="2" indent="-342900" algn="r" rt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0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سوالات پژوهشی (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Research Questions</a:t>
            </a:r>
            <a:r>
              <a:rPr lang="fa-IR" sz="20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)</a:t>
            </a:r>
          </a:p>
          <a:p>
            <a:pPr marL="742950" lvl="2" indent="-342900" algn="r" rt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0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فرآیند جستجو (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Search Process</a:t>
            </a:r>
            <a:r>
              <a:rPr lang="fa-IR" sz="20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)</a:t>
            </a:r>
          </a:p>
          <a:p>
            <a:pPr marL="742950" lvl="2" indent="-342900" algn="r" rt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0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نیازمندی‏های استراتژی جستجو (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Search Strategy Requirements</a:t>
            </a:r>
            <a:r>
              <a:rPr lang="fa-IR" sz="20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)</a:t>
            </a:r>
          </a:p>
          <a:p>
            <a:pPr marL="742950" lvl="2" indent="-342900" algn="r" rt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0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نتایج </a:t>
            </a:r>
            <a:r>
              <a:rPr lang="fa-IR" sz="20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(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Results</a:t>
            </a:r>
            <a:r>
              <a:rPr lang="fa-IR" sz="20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)</a:t>
            </a:r>
          </a:p>
          <a:p>
            <a:pPr marL="742950" lvl="2" indent="-342900" algn="r" rtl="1" eaLnBrk="1" hangingPunct="1">
              <a:lnSpc>
                <a:spcPct val="150000"/>
              </a:lnSpc>
            </a:pPr>
            <a:endParaRPr lang="fa-IR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marL="342900" lvl="1" indent="-342900" algn="r" rtl="1" eaLnBrk="1" hangingPunct="1">
              <a:lnSpc>
                <a:spcPct val="150000"/>
              </a:lnSpc>
              <a:buFont typeface="Arial" charset="0"/>
              <a:buChar char="•"/>
            </a:pPr>
            <a:endParaRPr lang="fa-IR" b="1" dirty="0" smtClean="0">
              <a:solidFill>
                <a:schemeClr val="accent4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rtl="1"/>
            <a:fld id="{E921742B-11DB-41C8-8C1F-09DB3A3EA805}" type="slidenum">
              <a:rPr lang="ar-SA" smtClean="0">
                <a:solidFill>
                  <a:srgbClr val="F2F2F2"/>
                </a:solidFill>
              </a:rPr>
              <a:pPr rtl="1"/>
              <a:t>6</a:t>
            </a:fld>
            <a:endParaRPr lang="en-US" smtClean="0">
              <a:solidFill>
                <a:srgbClr val="F2F2F2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14563" y="6357938"/>
            <a:ext cx="4714875" cy="365125"/>
          </a:xfrm>
        </p:spPr>
        <p:txBody>
          <a:bodyPr/>
          <a:lstStyle/>
          <a:p>
            <a:pPr rtl="1">
              <a:defRPr/>
            </a:pPr>
            <a:r>
              <a:rPr lang="fa-IR" sz="1400" dirty="0" smtClean="0">
                <a:solidFill>
                  <a:schemeClr val="bg1"/>
                </a:solidFill>
              </a:rPr>
              <a:t>ارائه یک هستان شناسی فازی برای توصیف وب سرویس های معنایی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0" y="6429375"/>
            <a:ext cx="9144000" cy="428625"/>
          </a:xfrm>
          <a:prstGeom prst="rect">
            <a:avLst/>
          </a:prstGeom>
          <a:solidFill>
            <a:srgbClr val="417838">
              <a:alpha val="66667"/>
            </a:srgbClr>
          </a:solidFill>
        </p:spPr>
        <p:txBody>
          <a:bodyPr>
            <a:normAutofit fontScale="850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solidFill>
                <a:srgbClr val="463D42"/>
              </a:solidFill>
              <a:latin typeface="+mn-lt"/>
              <a:cs typeface="+mn-cs"/>
            </a:endParaRPr>
          </a:p>
        </p:txBody>
      </p:sp>
      <p:sp>
        <p:nvSpPr>
          <p:cNvPr id="15368" name="Slide Number Placeholder 4"/>
          <p:cNvSpPr txBox="1">
            <a:spLocks/>
          </p:cNvSpPr>
          <p:nvPr/>
        </p:nvSpPr>
        <p:spPr bwMode="auto">
          <a:xfrm>
            <a:off x="6553200" y="64293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rtl="1"/>
            <a:fld id="{25D14CB6-BFFF-4845-9306-5E94CF9C5FB1}" type="slidenum">
              <a:rPr lang="ar-SA" sz="1200">
                <a:latin typeface="Trebuchet MS" pitchFamily="34" charset="0"/>
                <a:cs typeface="B Zar" pitchFamily="2" charset="-78"/>
              </a:rPr>
              <a:pPr algn="r" rtl="1"/>
              <a:t>6</a:t>
            </a:fld>
            <a:endParaRPr lang="en-US" sz="1200">
              <a:latin typeface="Trebuchet MS" pitchFamily="34" charset="0"/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674946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0" y="0"/>
            <a:ext cx="9144000" cy="428625"/>
          </a:xfrm>
          <a:prstGeom prst="rect">
            <a:avLst/>
          </a:prstGeom>
          <a:gradFill rotWithShape="1">
            <a:gsLst>
              <a:gs pos="0">
                <a:srgbClr val="43555F"/>
              </a:gs>
              <a:gs pos="100000">
                <a:srgbClr val="58707E"/>
              </a:gs>
            </a:gsLst>
            <a:lin ang="81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>
              <a:solidFill>
                <a:srgbClr val="463D42"/>
              </a:solidFill>
              <a:latin typeface="Trebuchet MS" pitchFamily="34" charset="0"/>
              <a:cs typeface="B Zar" pitchFamily="2" charset="-78"/>
            </a:endParaRPr>
          </a:p>
        </p:txBody>
      </p:sp>
      <p:sp>
        <p:nvSpPr>
          <p:cNvPr id="28676" name="Title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785813"/>
          </a:xfrm>
          <a:gradFill rotWithShape="1">
            <a:gsLst>
              <a:gs pos="0">
                <a:srgbClr val="B9E1D4"/>
              </a:gs>
              <a:gs pos="25000">
                <a:srgbClr val="B9E1D4"/>
              </a:gs>
              <a:gs pos="100000">
                <a:srgbClr val="58707E"/>
              </a:gs>
            </a:gsLst>
            <a:lin ang="8100000" scaled="1"/>
          </a:gradFill>
        </p:spPr>
        <p:txBody>
          <a:bodyPr/>
          <a:lstStyle/>
          <a:p>
            <a:pPr algn="r" rtl="1" eaLnBrk="1" hangingPunct="1">
              <a:defRPr/>
            </a:pPr>
            <a:r>
              <a:rPr lang="fa-IR" sz="3600" b="1" dirty="0" smtClean="0">
                <a:solidFill>
                  <a:srgbClr val="002060"/>
                </a:solidFill>
                <a:cs typeface="B Nazanin" pitchFamily="2" charset="-78"/>
              </a:rPr>
              <a:t>مقایسه </a:t>
            </a:r>
            <a:r>
              <a:rPr lang="en-US" sz="3200" b="1" dirty="0">
                <a:solidFill>
                  <a:srgbClr val="002060"/>
                </a:solidFill>
                <a:cs typeface="B Nazanin" pitchFamily="2" charset="-78"/>
              </a:rPr>
              <a:t>SLR</a:t>
            </a:r>
            <a:r>
              <a:rPr lang="fa-IR" sz="3600" b="1" dirty="0">
                <a:cs typeface="B Nazanin" panose="00000400000000000000" pitchFamily="2" charset="-78"/>
              </a:rPr>
              <a:t> </a:t>
            </a:r>
            <a:r>
              <a:rPr lang="fa-IR" sz="3600" b="1" dirty="0">
                <a:solidFill>
                  <a:srgbClr val="002060"/>
                </a:solidFill>
                <a:cs typeface="B Nazanin" pitchFamily="2" charset="-78"/>
              </a:rPr>
              <a:t>و</a:t>
            </a:r>
            <a:r>
              <a:rPr lang="fa-IR" sz="3600" b="1" dirty="0">
                <a:cs typeface="B Nazanin" panose="00000400000000000000" pitchFamily="2" charset="-78"/>
              </a:rPr>
              <a:t> </a:t>
            </a:r>
            <a:r>
              <a:rPr lang="en-US" sz="3200" b="1" dirty="0">
                <a:solidFill>
                  <a:srgbClr val="002060"/>
                </a:solidFill>
                <a:cs typeface="B Nazanin" pitchFamily="2" charset="-78"/>
              </a:rPr>
              <a:t>SMS</a:t>
            </a:r>
          </a:p>
        </p:txBody>
      </p:sp>
      <p:sp>
        <p:nvSpPr>
          <p:cNvPr id="15364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640960" cy="4752528"/>
          </a:xfrm>
        </p:spPr>
        <p:txBody>
          <a:bodyPr/>
          <a:lstStyle/>
          <a:p>
            <a:pPr marL="342900" lvl="1" indent="-342900" algn="r" rt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سوالات پژوهشی (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Research Questions</a:t>
            </a:r>
            <a:r>
              <a:rPr lang="fa-IR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)</a:t>
            </a:r>
            <a:endParaRPr lang="en-US" b="1" dirty="0" smtClean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marL="742950" lvl="2" indent="-342900" algn="r" rtl="1" eaLnBrk="1" hangingPunct="1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SMS</a:t>
            </a:r>
            <a:r>
              <a:rPr lang="fa-IR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: </a:t>
            </a:r>
          </a:p>
          <a:p>
            <a:pPr marL="1200150" lvl="3" indent="-342900" algn="r" rtl="1" eaLnBrk="1" hangingPunct="1">
              <a:buFont typeface="Wingdings" panose="05000000000000000000" pitchFamily="2" charset="2"/>
              <a:buChar char="ü"/>
            </a:pPr>
            <a:r>
              <a:rPr lang="fa-IR" sz="2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سوال‏ها کلی هستند.</a:t>
            </a:r>
          </a:p>
          <a:p>
            <a:pPr marL="1200150" lvl="3" indent="-342900" algn="r" rtl="1" eaLnBrk="1" hangingPunct="1">
              <a:buFont typeface="Wingdings" panose="05000000000000000000" pitchFamily="2" charset="2"/>
              <a:buChar char="ü"/>
            </a:pPr>
            <a:r>
              <a:rPr lang="fa-IR" sz="2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هدف: کشف ترندهای پژوهشی </a:t>
            </a:r>
          </a:p>
          <a:p>
            <a:pPr marL="742950" lvl="2" indent="-342900" algn="r" rtl="1" eaLnBrk="1" hangingPunct="1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SLR</a:t>
            </a:r>
            <a:r>
              <a:rPr lang="fa-IR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: </a:t>
            </a:r>
          </a:p>
          <a:p>
            <a:pPr marL="1200150" lvl="3" indent="-342900" algn="r" rtl="1" eaLnBrk="1" hangingPunct="1">
              <a:buFont typeface="Wingdings" panose="05000000000000000000" pitchFamily="2" charset="2"/>
              <a:buChar char="ü"/>
            </a:pP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سوال‏ها خاص هستند</a:t>
            </a:r>
            <a:r>
              <a:rPr lang="fa-IR" sz="2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.</a:t>
            </a:r>
            <a:r>
              <a:rPr lang="en-US" sz="2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 </a:t>
            </a:r>
            <a:endParaRPr lang="fa-IR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marL="1200150" lvl="3" indent="-342900" algn="r" rtl="1" eaLnBrk="1" hangingPunct="1">
              <a:buFont typeface="Wingdings" panose="05000000000000000000" pitchFamily="2" charset="2"/>
              <a:buChar char="ü"/>
            </a:pP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هدف: جمع آوری شواهد برای یک هدف کاملا مشخص</a:t>
            </a:r>
          </a:p>
          <a:p>
            <a:pPr marL="742950" lvl="2" indent="-342900" algn="r" rtl="1" eaLnBrk="1" hangingPunct="1">
              <a:lnSpc>
                <a:spcPct val="150000"/>
              </a:lnSpc>
            </a:pPr>
            <a:endParaRPr lang="fa-IR" b="1" dirty="0" smtClean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marL="342900" lvl="1" indent="-342900" algn="r" rtl="1" eaLnBrk="1" hangingPunct="1">
              <a:lnSpc>
                <a:spcPct val="150000"/>
              </a:lnSpc>
              <a:buFont typeface="Arial" charset="0"/>
              <a:buChar char="•"/>
            </a:pPr>
            <a:endParaRPr lang="fa-IR" b="1" dirty="0" smtClean="0">
              <a:solidFill>
                <a:schemeClr val="accent4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rtl="1"/>
            <a:fld id="{E921742B-11DB-41C8-8C1F-09DB3A3EA805}" type="slidenum">
              <a:rPr lang="ar-SA" smtClean="0">
                <a:solidFill>
                  <a:srgbClr val="F2F2F2"/>
                </a:solidFill>
              </a:rPr>
              <a:pPr rtl="1"/>
              <a:t>7</a:t>
            </a:fld>
            <a:endParaRPr lang="en-US" smtClean="0">
              <a:solidFill>
                <a:srgbClr val="F2F2F2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14563" y="6357938"/>
            <a:ext cx="4714875" cy="365125"/>
          </a:xfrm>
        </p:spPr>
        <p:txBody>
          <a:bodyPr/>
          <a:lstStyle/>
          <a:p>
            <a:pPr rtl="1">
              <a:defRPr/>
            </a:pPr>
            <a:r>
              <a:rPr lang="fa-IR" sz="1400" dirty="0" smtClean="0">
                <a:solidFill>
                  <a:schemeClr val="bg1"/>
                </a:solidFill>
              </a:rPr>
              <a:t>ارائه یک هستان شناسی فازی برای توصیف وب سرویس های معنایی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0" y="6429375"/>
            <a:ext cx="9144000" cy="428625"/>
          </a:xfrm>
          <a:prstGeom prst="rect">
            <a:avLst/>
          </a:prstGeom>
          <a:solidFill>
            <a:srgbClr val="417838">
              <a:alpha val="66667"/>
            </a:srgbClr>
          </a:solidFill>
        </p:spPr>
        <p:txBody>
          <a:bodyPr>
            <a:normAutofit fontScale="850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solidFill>
                <a:srgbClr val="463D42"/>
              </a:solidFill>
              <a:latin typeface="+mn-lt"/>
              <a:cs typeface="+mn-cs"/>
            </a:endParaRPr>
          </a:p>
        </p:txBody>
      </p:sp>
      <p:sp>
        <p:nvSpPr>
          <p:cNvPr id="15368" name="Slide Number Placeholder 4"/>
          <p:cNvSpPr txBox="1">
            <a:spLocks/>
          </p:cNvSpPr>
          <p:nvPr/>
        </p:nvSpPr>
        <p:spPr bwMode="auto">
          <a:xfrm>
            <a:off x="6553200" y="64293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rtl="1"/>
            <a:fld id="{25D14CB6-BFFF-4845-9306-5E94CF9C5FB1}" type="slidenum">
              <a:rPr lang="ar-SA" sz="1200">
                <a:latin typeface="Trebuchet MS" pitchFamily="34" charset="0"/>
                <a:cs typeface="B Zar" pitchFamily="2" charset="-78"/>
              </a:rPr>
              <a:pPr algn="r" rtl="1"/>
              <a:t>7</a:t>
            </a:fld>
            <a:endParaRPr lang="en-US" sz="1200">
              <a:latin typeface="Trebuchet MS" pitchFamily="34" charset="0"/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287157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0" y="0"/>
            <a:ext cx="9144000" cy="428625"/>
          </a:xfrm>
          <a:prstGeom prst="rect">
            <a:avLst/>
          </a:prstGeom>
          <a:gradFill rotWithShape="1">
            <a:gsLst>
              <a:gs pos="0">
                <a:srgbClr val="43555F"/>
              </a:gs>
              <a:gs pos="100000">
                <a:srgbClr val="58707E"/>
              </a:gs>
            </a:gsLst>
            <a:lin ang="81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>
              <a:solidFill>
                <a:srgbClr val="463D42"/>
              </a:solidFill>
              <a:latin typeface="Trebuchet MS" pitchFamily="34" charset="0"/>
              <a:cs typeface="B Zar" pitchFamily="2" charset="-78"/>
            </a:endParaRPr>
          </a:p>
        </p:txBody>
      </p:sp>
      <p:sp>
        <p:nvSpPr>
          <p:cNvPr id="28676" name="Title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785813"/>
          </a:xfrm>
          <a:gradFill rotWithShape="1">
            <a:gsLst>
              <a:gs pos="0">
                <a:srgbClr val="B9E1D4"/>
              </a:gs>
              <a:gs pos="25000">
                <a:srgbClr val="B9E1D4"/>
              </a:gs>
              <a:gs pos="100000">
                <a:srgbClr val="58707E"/>
              </a:gs>
            </a:gsLst>
            <a:lin ang="8100000" scaled="1"/>
          </a:gradFill>
        </p:spPr>
        <p:txBody>
          <a:bodyPr/>
          <a:lstStyle/>
          <a:p>
            <a:pPr algn="r" rtl="1" eaLnBrk="1" hangingPunct="1">
              <a:defRPr/>
            </a:pPr>
            <a:r>
              <a:rPr lang="fa-IR" sz="3600" b="1" dirty="0" smtClean="0">
                <a:solidFill>
                  <a:srgbClr val="002060"/>
                </a:solidFill>
                <a:cs typeface="B Nazanin" pitchFamily="2" charset="-78"/>
              </a:rPr>
              <a:t>مقایسه </a:t>
            </a:r>
            <a:r>
              <a:rPr lang="en-US" sz="3200" b="1" dirty="0">
                <a:solidFill>
                  <a:srgbClr val="002060"/>
                </a:solidFill>
                <a:cs typeface="B Nazanin" pitchFamily="2" charset="-78"/>
              </a:rPr>
              <a:t>SLR</a:t>
            </a:r>
            <a:r>
              <a:rPr lang="fa-IR" sz="3600" b="1" dirty="0">
                <a:cs typeface="B Nazanin" panose="00000400000000000000" pitchFamily="2" charset="-78"/>
              </a:rPr>
              <a:t> </a:t>
            </a:r>
            <a:r>
              <a:rPr lang="fa-IR" sz="3600" b="1" dirty="0">
                <a:solidFill>
                  <a:srgbClr val="002060"/>
                </a:solidFill>
                <a:cs typeface="B Nazanin" pitchFamily="2" charset="-78"/>
              </a:rPr>
              <a:t>و</a:t>
            </a:r>
            <a:r>
              <a:rPr lang="fa-IR" sz="3600" b="1" dirty="0">
                <a:cs typeface="B Nazanin" panose="00000400000000000000" pitchFamily="2" charset="-78"/>
              </a:rPr>
              <a:t> </a:t>
            </a:r>
            <a:r>
              <a:rPr lang="en-US" sz="3200" b="1" dirty="0">
                <a:solidFill>
                  <a:srgbClr val="002060"/>
                </a:solidFill>
                <a:cs typeface="B Nazanin" pitchFamily="2" charset="-78"/>
              </a:rPr>
              <a:t>SMS</a:t>
            </a:r>
          </a:p>
        </p:txBody>
      </p:sp>
      <p:sp>
        <p:nvSpPr>
          <p:cNvPr id="15364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640960" cy="4752528"/>
          </a:xfrm>
        </p:spPr>
        <p:txBody>
          <a:bodyPr/>
          <a:lstStyle/>
          <a:p>
            <a:pPr marL="342900" lvl="1" indent="-342900" algn="r" rt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b="1" dirty="0">
                <a:solidFill>
                  <a:prstClr val="black"/>
                </a:solidFill>
                <a:cs typeface="B Nazanin" panose="00000400000000000000" pitchFamily="2" charset="-78"/>
              </a:rPr>
              <a:t>فرآیند جستجو (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Search Process</a:t>
            </a:r>
            <a:r>
              <a:rPr lang="fa-IR" b="1" dirty="0">
                <a:solidFill>
                  <a:prstClr val="black"/>
                </a:solidFill>
                <a:cs typeface="B Nazanin" panose="00000400000000000000" pitchFamily="2" charset="-78"/>
              </a:rPr>
              <a:t>)</a:t>
            </a:r>
          </a:p>
          <a:p>
            <a:pPr marL="742950" lvl="2" indent="-342900" algn="r" rtl="1" eaLnBrk="1" hangingPunct="1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SMS</a:t>
            </a:r>
            <a:r>
              <a:rPr lang="fa-IR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: </a:t>
            </a:r>
          </a:p>
          <a:p>
            <a:pPr marL="1200150" lvl="3" indent="-342900" algn="r" rtl="1" eaLnBrk="1" hangingPunct="1">
              <a:buFont typeface="Wingdings" panose="05000000000000000000" pitchFamily="2" charset="2"/>
              <a:buChar char="ü"/>
            </a:pPr>
            <a:r>
              <a:rPr lang="fa-IR" sz="2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جستجو بر اساس «حوزه موضوع</a:t>
            </a:r>
            <a:r>
              <a:rPr lang="fa-IR" sz="2200" b="1" baseline="30000" dirty="0">
                <a:solidFill>
                  <a:prstClr val="black"/>
                </a:solidFill>
                <a:cs typeface="B Nazanin" panose="00000400000000000000" pitchFamily="2" charset="-78"/>
              </a:rPr>
              <a:t>1</a:t>
            </a:r>
            <a:r>
              <a:rPr lang="fa-IR" sz="2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»</a:t>
            </a:r>
            <a:endParaRPr lang="fa-IR" sz="2200" b="1" dirty="0" smtClean="0">
              <a:solidFill>
                <a:schemeClr val="accent5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742950" lvl="2" indent="-342900" algn="r" rtl="1" eaLnBrk="1" hangingPunct="1">
              <a:spcBef>
                <a:spcPts val="3000"/>
              </a:spcBef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SLR</a:t>
            </a:r>
            <a:r>
              <a:rPr lang="fa-IR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: </a:t>
            </a:r>
          </a:p>
          <a:p>
            <a:pPr marL="1200150" lvl="3" indent="-342900" algn="r" rtl="1" eaLnBrk="1" hangingPunct="1">
              <a:buFont typeface="Wingdings" panose="05000000000000000000" pitchFamily="2" charset="2"/>
              <a:buChar char="ü"/>
            </a:pPr>
            <a:r>
              <a:rPr lang="fa-IR" sz="2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جستجو بر اساس یک سوال پژوهشی خاص</a:t>
            </a:r>
            <a:endParaRPr lang="fa-IR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marL="742950" lvl="2" indent="-342900" algn="r" rtl="1" eaLnBrk="1" hangingPunct="1">
              <a:lnSpc>
                <a:spcPct val="150000"/>
              </a:lnSpc>
              <a:spcBef>
                <a:spcPts val="2400"/>
              </a:spcBef>
            </a:pPr>
            <a:r>
              <a:rPr lang="fa-IR" b="1" dirty="0" smtClean="0">
                <a:solidFill>
                  <a:schemeClr val="accent4">
                    <a:lumMod val="50000"/>
                  </a:schemeClr>
                </a:solidFill>
                <a:cs typeface="B Nazanin" panose="00000400000000000000" pitchFamily="2" charset="-78"/>
              </a:rPr>
              <a:t>نکته</a:t>
            </a:r>
            <a:r>
              <a:rPr lang="fa-IR" sz="2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: در یک «حوزه موضوع» می‏توان یک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SMS</a:t>
            </a:r>
            <a:r>
              <a:rPr lang="fa-IR" sz="2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 و چندین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SLR</a:t>
            </a:r>
            <a:r>
              <a:rPr lang="fa-IR" sz="2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 انجام داد.</a:t>
            </a:r>
          </a:p>
          <a:p>
            <a:pPr marL="342900" lvl="1" indent="-342900" algn="r" rtl="1" eaLnBrk="1" hangingPunct="1">
              <a:lnSpc>
                <a:spcPct val="150000"/>
              </a:lnSpc>
              <a:buFont typeface="Arial" charset="0"/>
              <a:buChar char="•"/>
            </a:pPr>
            <a:endParaRPr lang="fa-IR" b="1" dirty="0" smtClean="0">
              <a:solidFill>
                <a:schemeClr val="accent4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rtl="1"/>
            <a:fld id="{E921742B-11DB-41C8-8C1F-09DB3A3EA805}" type="slidenum">
              <a:rPr lang="ar-SA" smtClean="0">
                <a:solidFill>
                  <a:srgbClr val="F2F2F2"/>
                </a:solidFill>
              </a:rPr>
              <a:pPr rtl="1"/>
              <a:t>8</a:t>
            </a:fld>
            <a:endParaRPr lang="en-US" smtClean="0">
              <a:solidFill>
                <a:srgbClr val="F2F2F2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14563" y="6357938"/>
            <a:ext cx="4714875" cy="365125"/>
          </a:xfrm>
        </p:spPr>
        <p:txBody>
          <a:bodyPr/>
          <a:lstStyle/>
          <a:p>
            <a:pPr rtl="1">
              <a:defRPr/>
            </a:pPr>
            <a:r>
              <a:rPr lang="fa-IR" sz="1400" dirty="0" smtClean="0">
                <a:solidFill>
                  <a:schemeClr val="bg1"/>
                </a:solidFill>
              </a:rPr>
              <a:t>ارائه یک هستان شناسی فازی برای توصیف وب سرویس های معنایی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0" y="6429375"/>
            <a:ext cx="9144000" cy="428625"/>
          </a:xfrm>
          <a:prstGeom prst="rect">
            <a:avLst/>
          </a:prstGeom>
          <a:solidFill>
            <a:srgbClr val="417838">
              <a:alpha val="66667"/>
            </a:srgbClr>
          </a:solidFill>
        </p:spPr>
        <p:txBody>
          <a:bodyPr>
            <a:normAutofit fontScale="850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solidFill>
                <a:srgbClr val="463D42"/>
              </a:solidFill>
              <a:latin typeface="+mn-lt"/>
              <a:cs typeface="+mn-cs"/>
            </a:endParaRPr>
          </a:p>
        </p:txBody>
      </p:sp>
      <p:sp>
        <p:nvSpPr>
          <p:cNvPr id="15368" name="Slide Number Placeholder 4"/>
          <p:cNvSpPr txBox="1">
            <a:spLocks/>
          </p:cNvSpPr>
          <p:nvPr/>
        </p:nvSpPr>
        <p:spPr bwMode="auto">
          <a:xfrm>
            <a:off x="6553200" y="64293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rtl="1"/>
            <a:fld id="{25D14CB6-BFFF-4845-9306-5E94CF9C5FB1}" type="slidenum">
              <a:rPr lang="ar-SA" sz="1200">
                <a:latin typeface="Trebuchet MS" pitchFamily="34" charset="0"/>
                <a:cs typeface="B Zar" pitchFamily="2" charset="-78"/>
              </a:rPr>
              <a:pPr algn="r" rtl="1"/>
              <a:t>8</a:t>
            </a:fld>
            <a:endParaRPr lang="en-US" sz="1200">
              <a:latin typeface="Trebuchet MS" pitchFamily="34" charset="0"/>
              <a:cs typeface="B Zar" pitchFamily="2" charset="-78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67544" y="5661248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7544" y="5661248"/>
            <a:ext cx="5472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1- Topic Area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12404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0" y="0"/>
            <a:ext cx="9144000" cy="428625"/>
          </a:xfrm>
          <a:prstGeom prst="rect">
            <a:avLst/>
          </a:prstGeom>
          <a:gradFill rotWithShape="1">
            <a:gsLst>
              <a:gs pos="0">
                <a:srgbClr val="43555F"/>
              </a:gs>
              <a:gs pos="100000">
                <a:srgbClr val="58707E"/>
              </a:gs>
            </a:gsLst>
            <a:lin ang="81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>
              <a:solidFill>
                <a:srgbClr val="463D42"/>
              </a:solidFill>
              <a:latin typeface="Trebuchet MS" pitchFamily="34" charset="0"/>
              <a:cs typeface="B Zar" pitchFamily="2" charset="-78"/>
            </a:endParaRPr>
          </a:p>
        </p:txBody>
      </p:sp>
      <p:sp>
        <p:nvSpPr>
          <p:cNvPr id="28676" name="Title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785813"/>
          </a:xfrm>
          <a:gradFill rotWithShape="1">
            <a:gsLst>
              <a:gs pos="0">
                <a:srgbClr val="B9E1D4"/>
              </a:gs>
              <a:gs pos="25000">
                <a:srgbClr val="B9E1D4"/>
              </a:gs>
              <a:gs pos="100000">
                <a:srgbClr val="58707E"/>
              </a:gs>
            </a:gsLst>
            <a:lin ang="8100000" scaled="1"/>
          </a:gradFill>
        </p:spPr>
        <p:txBody>
          <a:bodyPr/>
          <a:lstStyle/>
          <a:p>
            <a:pPr algn="r" rtl="1" eaLnBrk="1" hangingPunct="1">
              <a:defRPr/>
            </a:pPr>
            <a:r>
              <a:rPr lang="fa-IR" sz="3600" b="1" dirty="0" smtClean="0">
                <a:solidFill>
                  <a:srgbClr val="002060"/>
                </a:solidFill>
                <a:cs typeface="B Nazanin" pitchFamily="2" charset="-78"/>
              </a:rPr>
              <a:t>مقایسه </a:t>
            </a:r>
            <a:r>
              <a:rPr lang="en-US" sz="3200" b="1" dirty="0">
                <a:solidFill>
                  <a:srgbClr val="002060"/>
                </a:solidFill>
                <a:cs typeface="B Nazanin" pitchFamily="2" charset="-78"/>
              </a:rPr>
              <a:t>SLR</a:t>
            </a:r>
            <a:r>
              <a:rPr lang="fa-IR" sz="3600" b="1" dirty="0">
                <a:cs typeface="B Nazanin" panose="00000400000000000000" pitchFamily="2" charset="-78"/>
              </a:rPr>
              <a:t> </a:t>
            </a:r>
            <a:r>
              <a:rPr lang="fa-IR" sz="3600" b="1" dirty="0">
                <a:solidFill>
                  <a:srgbClr val="002060"/>
                </a:solidFill>
                <a:cs typeface="B Nazanin" pitchFamily="2" charset="-78"/>
              </a:rPr>
              <a:t>و</a:t>
            </a:r>
            <a:r>
              <a:rPr lang="fa-IR" sz="3600" b="1" dirty="0">
                <a:cs typeface="B Nazanin" panose="00000400000000000000" pitchFamily="2" charset="-78"/>
              </a:rPr>
              <a:t> </a:t>
            </a:r>
            <a:r>
              <a:rPr lang="en-US" sz="3200" b="1" dirty="0">
                <a:solidFill>
                  <a:srgbClr val="002060"/>
                </a:solidFill>
                <a:cs typeface="B Nazanin" pitchFamily="2" charset="-78"/>
              </a:rPr>
              <a:t>SMS</a:t>
            </a:r>
          </a:p>
        </p:txBody>
      </p:sp>
      <p:sp>
        <p:nvSpPr>
          <p:cNvPr id="15364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640960" cy="4752528"/>
          </a:xfrm>
        </p:spPr>
        <p:txBody>
          <a:bodyPr/>
          <a:lstStyle/>
          <a:p>
            <a:pPr marL="342900" lvl="1" indent="-342900" algn="r" rt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600" b="1" dirty="0">
                <a:solidFill>
                  <a:prstClr val="black"/>
                </a:solidFill>
                <a:cs typeface="B Nazanin" panose="00000400000000000000" pitchFamily="2" charset="-78"/>
              </a:rPr>
              <a:t>نیازمندی‏های استراتژی جستجو </a:t>
            </a:r>
            <a:r>
              <a:rPr lang="fa-IR" sz="2400" b="1" dirty="0">
                <a:solidFill>
                  <a:prstClr val="black"/>
                </a:solidFill>
                <a:cs typeface="B Nazanin" panose="00000400000000000000" pitchFamily="2" charset="-78"/>
              </a:rPr>
              <a:t>(</a:t>
            </a:r>
            <a:r>
              <a:rPr lang="en-US" sz="2200" b="1" dirty="0">
                <a:solidFill>
                  <a:srgbClr val="4BACC6">
                    <a:lumMod val="50000"/>
                  </a:srgbClr>
                </a:solidFill>
                <a:cs typeface="B Nazanin" panose="00000400000000000000" pitchFamily="2" charset="-78"/>
              </a:rPr>
              <a:t>Search Strategy Requirements</a:t>
            </a:r>
            <a:r>
              <a:rPr lang="fa-IR" sz="2400" b="1" dirty="0">
                <a:solidFill>
                  <a:prstClr val="black"/>
                </a:solidFill>
                <a:cs typeface="B Nazanin" panose="00000400000000000000" pitchFamily="2" charset="-78"/>
              </a:rPr>
              <a:t>)</a:t>
            </a:r>
          </a:p>
          <a:p>
            <a:pPr marL="742950" lvl="2" indent="-342900" algn="r" rtl="1" eaLnBrk="1" hangingPunct="1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SMS</a:t>
            </a:r>
            <a:r>
              <a:rPr lang="fa-IR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: </a:t>
            </a:r>
          </a:p>
          <a:p>
            <a:pPr marL="1200150" lvl="3" indent="-342900" algn="r" rtl="1" eaLnBrk="1" hangingPunct="1">
              <a:buFont typeface="Wingdings" panose="05000000000000000000" pitchFamily="2" charset="2"/>
              <a:buChar char="ü"/>
            </a:pPr>
            <a:r>
              <a:rPr lang="fa-IR" sz="2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نیازمندیهای جستجو دارای سختگیری کمتری هستند. </a:t>
            </a:r>
          </a:p>
          <a:p>
            <a:pPr marL="742950" lvl="2" indent="-342900" algn="r" rtl="1" eaLnBrk="1" hangingPunct="1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SLR</a:t>
            </a:r>
            <a:r>
              <a:rPr lang="fa-IR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: </a:t>
            </a:r>
          </a:p>
          <a:p>
            <a:pPr marL="1200150" lvl="3" indent="-342900" algn="r" rtl="1" eaLnBrk="1" hangingPunct="1">
              <a:buFont typeface="Wingdings" panose="05000000000000000000" pitchFamily="2" charset="2"/>
              <a:buChar char="ü"/>
            </a:pPr>
            <a:r>
              <a:rPr lang="fa-IR" sz="2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چون تمام مطالعات موجود باید شناسایی شوند سخت گیری بیشتری در تعیین نیازمندیهای جستجو لازم است.</a:t>
            </a:r>
            <a:endParaRPr lang="fa-IR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marL="742950" lvl="2" indent="-342900" algn="r" rtl="1" eaLnBrk="1" hangingPunct="1">
              <a:lnSpc>
                <a:spcPct val="150000"/>
              </a:lnSpc>
            </a:pPr>
            <a:endParaRPr lang="fa-IR" b="1" dirty="0" smtClean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marL="342900" lvl="1" indent="-342900" algn="r" rtl="1" eaLnBrk="1" hangingPunct="1">
              <a:lnSpc>
                <a:spcPct val="150000"/>
              </a:lnSpc>
              <a:buFont typeface="Arial" charset="0"/>
              <a:buChar char="•"/>
            </a:pPr>
            <a:endParaRPr lang="fa-IR" b="1" dirty="0" smtClean="0">
              <a:solidFill>
                <a:schemeClr val="accent4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rtl="1"/>
            <a:fld id="{E921742B-11DB-41C8-8C1F-09DB3A3EA805}" type="slidenum">
              <a:rPr lang="ar-SA" smtClean="0">
                <a:solidFill>
                  <a:srgbClr val="F2F2F2"/>
                </a:solidFill>
              </a:rPr>
              <a:pPr rtl="1"/>
              <a:t>9</a:t>
            </a:fld>
            <a:endParaRPr lang="en-US" smtClean="0">
              <a:solidFill>
                <a:srgbClr val="F2F2F2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14563" y="6357938"/>
            <a:ext cx="4714875" cy="365125"/>
          </a:xfrm>
        </p:spPr>
        <p:txBody>
          <a:bodyPr/>
          <a:lstStyle/>
          <a:p>
            <a:pPr rtl="1">
              <a:defRPr/>
            </a:pPr>
            <a:r>
              <a:rPr lang="fa-IR" sz="1400" dirty="0" smtClean="0">
                <a:solidFill>
                  <a:schemeClr val="bg1"/>
                </a:solidFill>
              </a:rPr>
              <a:t>ارائه یک هستان شناسی فازی برای توصیف وب سرویس های معنایی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0" y="6429375"/>
            <a:ext cx="9144000" cy="428625"/>
          </a:xfrm>
          <a:prstGeom prst="rect">
            <a:avLst/>
          </a:prstGeom>
          <a:solidFill>
            <a:srgbClr val="417838">
              <a:alpha val="66667"/>
            </a:srgbClr>
          </a:solidFill>
        </p:spPr>
        <p:txBody>
          <a:bodyPr>
            <a:normAutofit fontScale="850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solidFill>
                <a:srgbClr val="463D42"/>
              </a:solidFill>
              <a:latin typeface="+mn-lt"/>
              <a:cs typeface="+mn-cs"/>
            </a:endParaRPr>
          </a:p>
        </p:txBody>
      </p:sp>
      <p:sp>
        <p:nvSpPr>
          <p:cNvPr id="15368" name="Slide Number Placeholder 4"/>
          <p:cNvSpPr txBox="1">
            <a:spLocks/>
          </p:cNvSpPr>
          <p:nvPr/>
        </p:nvSpPr>
        <p:spPr bwMode="auto">
          <a:xfrm>
            <a:off x="6553200" y="64293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rtl="1"/>
            <a:fld id="{25D14CB6-BFFF-4845-9306-5E94CF9C5FB1}" type="slidenum">
              <a:rPr lang="ar-SA" sz="1200">
                <a:latin typeface="Trebuchet MS" pitchFamily="34" charset="0"/>
                <a:cs typeface="B Zar" pitchFamily="2" charset="-78"/>
              </a:rPr>
              <a:pPr algn="r" rtl="1"/>
              <a:t>9</a:t>
            </a:fld>
            <a:endParaRPr lang="en-US" sz="1200">
              <a:latin typeface="Trebuchet MS" pitchFamily="34" charset="0"/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258602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arsi1">
      <a:majorFont>
        <a:latin typeface="Trebuchet MS"/>
        <a:ea typeface=""/>
        <a:cs typeface="B Zar"/>
      </a:majorFont>
      <a:minorFont>
        <a:latin typeface="Trebuchet MS"/>
        <a:ea typeface=""/>
        <a:cs typeface="B Z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23888</TotalTime>
  <Words>802</Words>
  <Application>Microsoft Office PowerPoint</Application>
  <PresentationFormat>On-screen Show (4:3)</PresentationFormat>
  <Paragraphs>144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Adobe Fan Heiti Std B</vt:lpstr>
      <vt:lpstr>Arial</vt:lpstr>
      <vt:lpstr>B Nazanin</vt:lpstr>
      <vt:lpstr>B Zar</vt:lpstr>
      <vt:lpstr>Calibri</vt:lpstr>
      <vt:lpstr>Trebuchet MS</vt:lpstr>
      <vt:lpstr>Wingdings</vt:lpstr>
      <vt:lpstr>Office Theme</vt:lpstr>
      <vt:lpstr>Systematic Literature Review and Systematic Mapping Study (SLR and SMS)</vt:lpstr>
      <vt:lpstr>مقدمه</vt:lpstr>
      <vt:lpstr>مقدمه</vt:lpstr>
      <vt:lpstr>مقدمه</vt:lpstr>
      <vt:lpstr>مقدمه</vt:lpstr>
      <vt:lpstr>مقایسه SLR و SMS</vt:lpstr>
      <vt:lpstr>مقایسه SLR و SMS</vt:lpstr>
      <vt:lpstr>مقایسه SLR و SMS</vt:lpstr>
      <vt:lpstr>مقایسه SLR و SMS</vt:lpstr>
      <vt:lpstr>مقایسه SLR و SMS</vt:lpstr>
      <vt:lpstr>فرآیند کلی SLR</vt:lpstr>
      <vt:lpstr>فرآیند کلی SMS</vt:lpstr>
      <vt:lpstr>فرآیند SMS (برنامه ریزی)</vt:lpstr>
      <vt:lpstr>فرآیند SMS (انجام)</vt:lpstr>
      <vt:lpstr>منابع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ردیابی معنایی ویژگیهای کیفیتی بر اساس تاکتیکهای معماری</dc:title>
  <dc:creator>Ehsan Sharifi</dc:creator>
  <cp:lastModifiedBy>Windows User</cp:lastModifiedBy>
  <cp:revision>1570</cp:revision>
  <cp:lastPrinted>2018-09-05T06:46:44Z</cp:lastPrinted>
  <dcterms:created xsi:type="dcterms:W3CDTF">2009-02-04T03:58:08Z</dcterms:created>
  <dcterms:modified xsi:type="dcterms:W3CDTF">2018-09-11T15:23:41Z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zzz</vt:lpwstr>
  </property>
  <property fmtid="{D5CDD505-2E9C-101B-9397-08002B2CF9AE}" pid="3" name="SlideDescription">
    <vt:lpwstr/>
  </property>
</Properties>
</file>